
<file path=[Content_Types].xml><?xml version="1.0" encoding="utf-8"?>
<Types xmlns="http://schemas.openxmlformats.org/package/2006/content-types">
  <Default Extension="bin" ContentType="application/vnd.openxmlformats-officedocument.oleObject"/>
  <Default Extension="jpg" ContentType="image/jpeg"/>
  <Default Extension="odttf" ContentType="application/vnd.openxmlformats-officedocument.obfuscatedFont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xml" ContentType="application/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docProps/custom.xml" ContentType="application/vnd.openxmlformats-officedocument.custom-properties+xml"/>
  <Override PartName="/docProps/core.xml" ContentType="application/vnd.openxmlformats-package.core-properties+xml"/>
  <Override PartName="/ppt/presentation.xml" ContentType="application/vnd.openxmlformats-officedocument.presentationml.presentation.main+xml"/>
  <Override PartName="/ppt/metadata" ContentType="application/binary"/>
  <Override PartName="/ppt/embeddings/oleObject1.bin" ContentType="application/vnd.openxmlformats-officedocument.oleObject"/>
  <Override PartName="/ppt/embeddings/oleObject2.bin" ContentType="application/vnd.openxmlformats-officedocument.oleObject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custom-properties" Target="docProps/custom.xml"/><Relationship Id="rId2" Type="http://schemas.openxmlformats.org/package/2006/relationships/metadata/core-properties" Target="docProps/core.xml"/><Relationship Id="rId3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3"/>
    <p:sldMasterId id="2147483650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</p:sldIdLst>
  <p:sldSz cy="7578725" cx="134747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r:id="rId10" roundtripDataSignature="AMtx7mjVi786uPKbT/P/ru1KZex/fh+tr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customXml" Target="../customXml/item3.xml"/><Relationship Id="rId3" Type="http://schemas.openxmlformats.org/officeDocument/2006/relationships/slideMaster" Target="slideMasters/slideMaster1.xml"/><Relationship Id="rId7" Type="http://schemas.openxmlformats.org/officeDocument/2006/relationships/slide" Target="slides/slide2.xml"/><Relationship Id="rId12" Type="http://schemas.openxmlformats.org/officeDocument/2006/relationships/customXml" Target="../customXml/item2.xml"/><Relationship Id="rId2" Type="http://schemas.openxmlformats.org/officeDocument/2006/relationships/presProps" Target="presProps.xml"/><Relationship Id="rId1" Type="http://schemas.openxmlformats.org/officeDocument/2006/relationships/theme" Target="theme/theme1.xml"/><Relationship Id="rId6" Type="http://schemas.openxmlformats.org/officeDocument/2006/relationships/slide" Target="slides/slide1.xml"/><Relationship Id="rId11" Type="http://schemas.openxmlformats.org/officeDocument/2006/relationships/customXml" Target="../customXml/item1.xml"/><Relationship Id="rId5" Type="http://schemas.openxmlformats.org/officeDocument/2006/relationships/notesMaster" Target="notesMasters/notesMaster1.xml"/><Relationship Id="rId10" Type="http://customschemas.google.com/relationships/presentationmetadata" Target="metadata"/><Relationship Id="rId4" Type="http://schemas.openxmlformats.org/officeDocument/2006/relationships/slideMaster" Target="slideMasters/slideMaster2.xml"/><Relationship Id="rId9" Type="http://schemas.openxmlformats.org/officeDocument/2006/relationships/slide" Target="slides/slide4.xml"/></Relationships>
</file>

<file path=ppt/drawings/_rels/vmlDrawing1.vml.rels><?xml version="1.0" encoding="UTF-8" standalone="yes"?><Relationships xmlns="http://schemas.openxmlformats.org/package/2006/relationships"><Relationship Id="rId1" Type="http://schemas.openxmlformats.org/officeDocument/2006/relationships/image" Target="../media/image4.png"/></Relationships>
</file>

<file path=ppt/drawings/_rels/vmlDrawing2.vml.rels><?xml version="1.0" encoding="UTF-8" standalone="yes"?><Relationships xmlns="http://schemas.openxmlformats.org/package/2006/relationships"><Relationship Id="rId1" Type="http://schemas.openxmlformats.org/officeDocument/2006/relationships/image" Target="../media/image4.png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0" y="764280"/>
            <a:ext cx="0" cy="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777240" y="4777560"/>
            <a:ext cx="6217560" cy="45259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" name="Google Shape;5;n"/>
          <p:cNvSpPr txBox="1"/>
          <p:nvPr>
            <p:ph idx="3" type="hdr"/>
          </p:nvPr>
        </p:nvSpPr>
        <p:spPr>
          <a:xfrm>
            <a:off x="0" y="0"/>
            <a:ext cx="3372840" cy="50256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" name="Google Shape;6;n"/>
          <p:cNvSpPr txBox="1"/>
          <p:nvPr>
            <p:ph idx="10" type="dt"/>
          </p:nvPr>
        </p:nvSpPr>
        <p:spPr>
          <a:xfrm>
            <a:off x="4399200" y="0"/>
            <a:ext cx="3372840" cy="50256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lv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Calibri"/>
              <a:buNone/>
              <a:defRPr b="0" i="0" sz="1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9555480"/>
            <a:ext cx="3372840" cy="50256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Calibri"/>
              <a:buNone/>
              <a:defRPr b="0" i="0" sz="1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4399200" y="9555480"/>
            <a:ext cx="3372840" cy="50256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Calibri"/>
              <a:buNone/>
            </a:pPr>
            <a:fld id="{00000000-1234-1234-1234-123412341234}" type="slidenum">
              <a:rPr b="0" i="0" lang="ca-ES" sz="1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4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g3d1f823c5b7_0_145:notes"/>
          <p:cNvSpPr txBox="1"/>
          <p:nvPr>
            <p:ph idx="1" type="body"/>
          </p:nvPr>
        </p:nvSpPr>
        <p:spPr>
          <a:xfrm>
            <a:off x="777240" y="4777560"/>
            <a:ext cx="6217500" cy="4525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32" name="Google Shape;32;g3d1f823c5b7_0_145:notes"/>
          <p:cNvSpPr/>
          <p:nvPr>
            <p:ph idx="2" type="sldImg"/>
          </p:nvPr>
        </p:nvSpPr>
        <p:spPr>
          <a:xfrm>
            <a:off x="0" y="764280"/>
            <a:ext cx="0" cy="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g3e377d4fb75_0_0:notes"/>
          <p:cNvSpPr txBox="1"/>
          <p:nvPr>
            <p:ph idx="1" type="body"/>
          </p:nvPr>
        </p:nvSpPr>
        <p:spPr>
          <a:xfrm>
            <a:off x="777240" y="4777560"/>
            <a:ext cx="6217500" cy="4525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51" name="Google Shape;51;g3e377d4fb75_0_0:notes"/>
          <p:cNvSpPr/>
          <p:nvPr>
            <p:ph idx="2" type="sldImg"/>
          </p:nvPr>
        </p:nvSpPr>
        <p:spPr>
          <a:xfrm>
            <a:off x="0" y="764280"/>
            <a:ext cx="0" cy="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g3d6e9f24262_0_36:notes"/>
          <p:cNvSpPr txBox="1"/>
          <p:nvPr>
            <p:ph idx="1" type="body"/>
          </p:nvPr>
        </p:nvSpPr>
        <p:spPr>
          <a:xfrm>
            <a:off x="777240" y="4777560"/>
            <a:ext cx="6217500" cy="4525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70" name="Google Shape;70;g3d6e9f24262_0_36:notes"/>
          <p:cNvSpPr/>
          <p:nvPr>
            <p:ph idx="2" type="sldImg"/>
          </p:nvPr>
        </p:nvSpPr>
        <p:spPr>
          <a:xfrm>
            <a:off x="0" y="764280"/>
            <a:ext cx="0" cy="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g3d6e9f24262_0_54:notes"/>
          <p:cNvSpPr txBox="1"/>
          <p:nvPr>
            <p:ph idx="1" type="body"/>
          </p:nvPr>
        </p:nvSpPr>
        <p:spPr>
          <a:xfrm>
            <a:off x="777240" y="4777560"/>
            <a:ext cx="6217500" cy="4525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90" name="Google Shape;90;g3d6e9f24262_0_54:notes"/>
          <p:cNvSpPr/>
          <p:nvPr>
            <p:ph idx="2" type="sldImg"/>
          </p:nvPr>
        </p:nvSpPr>
        <p:spPr>
          <a:xfrm>
            <a:off x="0" y="764280"/>
            <a:ext cx="0" cy="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_Título y objetos" type="blank">
  <p:cSld name="BLANK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iapositiva Normal" type="blank">
  <p:cSld name="BLANK">
    <p:spTree>
      <p:nvGrpSpPr>
        <p:cNvPr id="22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42"/>
          <p:cNvSpPr/>
          <p:nvPr/>
        </p:nvSpPr>
        <p:spPr>
          <a:xfrm>
            <a:off x="0" y="7038000"/>
            <a:ext cx="13474500" cy="540300"/>
          </a:xfrm>
          <a:prstGeom prst="rect">
            <a:avLst/>
          </a:prstGeom>
          <a:solidFill>
            <a:srgbClr val="325490"/>
          </a:solidFill>
          <a:ln>
            <a:noFill/>
          </a:ln>
        </p:spPr>
        <p:txBody>
          <a:bodyPr anchorCtr="0" anchor="ctr" bIns="45000" lIns="90000" spcFirstLastPara="1" rIns="90000" wrap="square" tIns="450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iapositiva de título" type="title">
  <p:cSld name="TITLE">
    <p:spTree>
      <p:nvGrpSpPr>
        <p:cNvPr id="24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g3c9aba2f9c4_0_302"/>
          <p:cNvSpPr txBox="1"/>
          <p:nvPr>
            <p:ph type="ctrTitle"/>
          </p:nvPr>
        </p:nvSpPr>
        <p:spPr>
          <a:xfrm>
            <a:off x="1684338" y="1240315"/>
            <a:ext cx="10106100" cy="26385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31"/>
              <a:buFont typeface="Calibri"/>
              <a:buNone/>
              <a:defRPr sz="6631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g3c9aba2f9c4_0_302"/>
          <p:cNvSpPr txBox="1"/>
          <p:nvPr>
            <p:ph idx="1" type="subTitle"/>
          </p:nvPr>
        </p:nvSpPr>
        <p:spPr>
          <a:xfrm>
            <a:off x="1684338" y="3980586"/>
            <a:ext cx="10106100" cy="1829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105"/>
              </a:spcBef>
              <a:spcAft>
                <a:spcPts val="0"/>
              </a:spcAft>
              <a:buClr>
                <a:schemeClr val="dk1"/>
              </a:buClr>
              <a:buSzPts val="2652"/>
              <a:buNone/>
              <a:defRPr sz="2652"/>
            </a:lvl1pPr>
            <a:lvl2pPr lvl="1" algn="ctr">
              <a:lnSpc>
                <a:spcPct val="90000"/>
              </a:lnSpc>
              <a:spcBef>
                <a:spcPts val="553"/>
              </a:spcBef>
              <a:spcAft>
                <a:spcPts val="0"/>
              </a:spcAft>
              <a:buClr>
                <a:schemeClr val="dk1"/>
              </a:buClr>
              <a:buSzPts val="2210"/>
              <a:buNone/>
              <a:defRPr sz="2210"/>
            </a:lvl2pPr>
            <a:lvl3pPr lvl="2" algn="ctr">
              <a:lnSpc>
                <a:spcPct val="90000"/>
              </a:lnSpc>
              <a:spcBef>
                <a:spcPts val="553"/>
              </a:spcBef>
              <a:spcAft>
                <a:spcPts val="0"/>
              </a:spcAft>
              <a:buClr>
                <a:schemeClr val="dk1"/>
              </a:buClr>
              <a:buSzPts val="1989"/>
              <a:buNone/>
              <a:defRPr sz="1989"/>
            </a:lvl3pPr>
            <a:lvl4pPr lvl="3" algn="ctr">
              <a:lnSpc>
                <a:spcPct val="90000"/>
              </a:lnSpc>
              <a:spcBef>
                <a:spcPts val="553"/>
              </a:spcBef>
              <a:spcAft>
                <a:spcPts val="0"/>
              </a:spcAft>
              <a:buClr>
                <a:schemeClr val="dk1"/>
              </a:buClr>
              <a:buSzPts val="1768"/>
              <a:buNone/>
              <a:defRPr sz="1768"/>
            </a:lvl4pPr>
            <a:lvl5pPr lvl="4" algn="ctr">
              <a:lnSpc>
                <a:spcPct val="90000"/>
              </a:lnSpc>
              <a:spcBef>
                <a:spcPts val="553"/>
              </a:spcBef>
              <a:spcAft>
                <a:spcPts val="0"/>
              </a:spcAft>
              <a:buClr>
                <a:schemeClr val="dk1"/>
              </a:buClr>
              <a:buSzPts val="1768"/>
              <a:buNone/>
              <a:defRPr sz="1768"/>
            </a:lvl5pPr>
            <a:lvl6pPr lvl="5" algn="ctr">
              <a:lnSpc>
                <a:spcPct val="90000"/>
              </a:lnSpc>
              <a:spcBef>
                <a:spcPts val="553"/>
              </a:spcBef>
              <a:spcAft>
                <a:spcPts val="0"/>
              </a:spcAft>
              <a:buClr>
                <a:schemeClr val="dk1"/>
              </a:buClr>
              <a:buSzPts val="1768"/>
              <a:buNone/>
              <a:defRPr sz="1768"/>
            </a:lvl6pPr>
            <a:lvl7pPr lvl="6" algn="ctr">
              <a:lnSpc>
                <a:spcPct val="90000"/>
              </a:lnSpc>
              <a:spcBef>
                <a:spcPts val="553"/>
              </a:spcBef>
              <a:spcAft>
                <a:spcPts val="0"/>
              </a:spcAft>
              <a:buClr>
                <a:schemeClr val="dk1"/>
              </a:buClr>
              <a:buSzPts val="1768"/>
              <a:buNone/>
              <a:defRPr sz="1768"/>
            </a:lvl7pPr>
            <a:lvl8pPr lvl="7" algn="ctr">
              <a:lnSpc>
                <a:spcPct val="90000"/>
              </a:lnSpc>
              <a:spcBef>
                <a:spcPts val="553"/>
              </a:spcBef>
              <a:spcAft>
                <a:spcPts val="0"/>
              </a:spcAft>
              <a:buClr>
                <a:schemeClr val="dk1"/>
              </a:buClr>
              <a:buSzPts val="1768"/>
              <a:buNone/>
              <a:defRPr sz="1768"/>
            </a:lvl8pPr>
            <a:lvl9pPr lvl="8" algn="ctr">
              <a:lnSpc>
                <a:spcPct val="90000"/>
              </a:lnSpc>
              <a:spcBef>
                <a:spcPts val="553"/>
              </a:spcBef>
              <a:spcAft>
                <a:spcPts val="0"/>
              </a:spcAft>
              <a:buClr>
                <a:schemeClr val="dk1"/>
              </a:buClr>
              <a:buSzPts val="1768"/>
              <a:buNone/>
              <a:defRPr sz="1768"/>
            </a:lvl9pPr>
          </a:lstStyle>
          <a:p/>
        </p:txBody>
      </p:sp>
      <p:sp>
        <p:nvSpPr>
          <p:cNvPr id="27" name="Google Shape;27;g3c9aba2f9c4_0_302"/>
          <p:cNvSpPr txBox="1"/>
          <p:nvPr>
            <p:ph idx="10" type="dt"/>
          </p:nvPr>
        </p:nvSpPr>
        <p:spPr>
          <a:xfrm>
            <a:off x="926385" y="7024356"/>
            <a:ext cx="3031800" cy="403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8" name="Google Shape;28;g3c9aba2f9c4_0_302"/>
          <p:cNvSpPr txBox="1"/>
          <p:nvPr>
            <p:ph idx="11" type="ftr"/>
          </p:nvPr>
        </p:nvSpPr>
        <p:spPr>
          <a:xfrm>
            <a:off x="4463495" y="7024356"/>
            <a:ext cx="4547700" cy="403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9" name="Google Shape;29;g3c9aba2f9c4_0_302"/>
          <p:cNvSpPr txBox="1"/>
          <p:nvPr>
            <p:ph idx="12" type="sldNum"/>
          </p:nvPr>
        </p:nvSpPr>
        <p:spPr>
          <a:xfrm>
            <a:off x="9516507" y="7024356"/>
            <a:ext cx="3031800" cy="403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6"/>
              <a:buFont typeface="Arial"/>
              <a:buNone/>
              <a:defRPr b="0" i="0" sz="1326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6"/>
              <a:buFont typeface="Arial"/>
              <a:buNone/>
              <a:defRPr b="0" i="0" sz="1326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6"/>
              <a:buFont typeface="Arial"/>
              <a:buNone/>
              <a:defRPr b="0" i="0" sz="1326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6"/>
              <a:buFont typeface="Arial"/>
              <a:buNone/>
              <a:defRPr b="0" i="0" sz="1326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6"/>
              <a:buFont typeface="Arial"/>
              <a:buNone/>
              <a:defRPr b="0" i="0" sz="1326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6"/>
              <a:buFont typeface="Arial"/>
              <a:buNone/>
              <a:defRPr b="0" i="0" sz="1326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6"/>
              <a:buFont typeface="Arial"/>
              <a:buNone/>
              <a:defRPr b="0" i="0" sz="1326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6"/>
              <a:buFont typeface="Arial"/>
              <a:buNone/>
              <a:defRPr b="0" i="0" sz="1326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6"/>
              <a:buFont typeface="Arial"/>
              <a:buNone/>
              <a:defRPr b="0" i="0" sz="1326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a-E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oleObject" Target="../embeddings/oleObject1.bin"/><Relationship Id="rId3" Type="http://schemas.openxmlformats.org/officeDocument/2006/relationships/image" Target="../media/image4.png"/><Relationship Id="rId4" Type="http://schemas.openxmlformats.org/officeDocument/2006/relationships/image" Target="../media/image3.png"/><Relationship Id="rId9" Type="http://schemas.openxmlformats.org/officeDocument/2006/relationships/vmlDrawing" Target="../drawings/vmlDrawing1.vml"/><Relationship Id="rId5" Type="http://schemas.openxmlformats.org/officeDocument/2006/relationships/image" Target="../media/image1.png"/><Relationship Id="rId6" Type="http://schemas.openxmlformats.org/officeDocument/2006/relationships/image" Target="../media/image2.jpg"/><Relationship Id="rId7" Type="http://schemas.openxmlformats.org/officeDocument/2006/relationships/slideLayout" Target="../slideLayouts/slideLayout1.xml"/><Relationship Id="rId8" Type="http://schemas.openxmlformats.org/officeDocument/2006/relationships/theme" Target="../theme/theme1.xml"/></Relationships>
</file>

<file path=ppt/slideMasters/_rels/slideMaster2.xml.rels><?xml version="1.0" encoding="UTF-8" standalone="yes"?><Relationships xmlns="http://schemas.openxmlformats.org/package/2006/relationships"><Relationship Id="rId1" Type="http://schemas.openxmlformats.org/officeDocument/2006/relationships/oleObject" Target="../embeddings/oleObject2.bin"/><Relationship Id="rId2" Type="http://schemas.openxmlformats.org/officeDocument/2006/relationships/oleObject" Target="../embeddings/oleObject2.bin"/><Relationship Id="rId3" Type="http://schemas.openxmlformats.org/officeDocument/2006/relationships/image" Target="../media/image4.png"/><Relationship Id="rId4" Type="http://schemas.openxmlformats.org/officeDocument/2006/relationships/image" Target="../media/image3.png"/><Relationship Id="rId5" Type="http://schemas.openxmlformats.org/officeDocument/2006/relationships/slideLayout" Target="../slideLayouts/slideLayout2.xml"/><Relationship Id="rId6" Type="http://schemas.openxmlformats.org/officeDocument/2006/relationships/slideLayout" Target="../slideLayouts/slideLayout3.xml"/><Relationship Id="rId7" Type="http://schemas.openxmlformats.org/officeDocument/2006/relationships/theme" Target="../theme/theme3.xml"/><Relationship Id="rId8" Type="http://schemas.openxmlformats.org/officeDocument/2006/relationships/vmlDrawing" Target="../drawings/vmlDrawing2.v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Google Shape;10;p39"/>
          <p:cNvGraphicFramePr/>
          <p:nvPr/>
        </p:nvGraphicFramePr>
        <p:xfrm>
          <a:off x="1440" y="1440"/>
          <a:ext cx="1080" cy="1080"/>
        </p:xfrm>
        <a:graphic>
          <a:graphicData uri="http://schemas.openxmlformats.org/presentationml/2006/ole">
            <mc:AlternateContent>
              <mc:Choice Requires="v">
                <p:oleObj r:id="rId1" imgH="1080" imgW="1080" progId="TCLayout.ActiveDocument.1" spid="_x0000_s1">
                  <p:embed/>
                </p:oleObj>
              </mc:Choice>
              <mc:Fallback>
                <p:oleObj r:id="rId2" imgH="1080" imgW="1080" progId="TCLayout.ActiveDocument.1">
                  <p:embed/>
                  <p:pic>
                    <p:nvPicPr>
                      <p:cNvPr id="10" name="Google Shape;10;p39"/>
                      <p:cNvPicPr preferRelativeResize="0"/>
                      <p:nvPr/>
                    </p:nvPicPr>
                    <p:blipFill rotWithShape="1">
                      <a:blip r:embed="rId3">
                        <a:alphaModFix/>
                      </a:blip>
                      <a:srcRect b="0" l="0" r="0" t="0"/>
                      <a:stretch/>
                    </p:blipFill>
                    <p:spPr>
                      <a:xfrm>
                        <a:off x="1440" y="1440"/>
                        <a:ext cx="1080" cy="108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1" name="Google Shape;11;p39"/>
          <p:cNvCxnSpPr/>
          <p:nvPr/>
        </p:nvCxnSpPr>
        <p:spPr>
          <a:xfrm>
            <a:off x="6226920" y="3789360"/>
            <a:ext cx="7247520" cy="0"/>
          </a:xfrm>
          <a:prstGeom prst="straightConnector1">
            <a:avLst/>
          </a:prstGeom>
          <a:noFill/>
          <a:ln cap="flat" cmpd="sng" w="127000">
            <a:solidFill>
              <a:srgbClr val="C5E7F7">
                <a:alpha val="44313"/>
              </a:srgbClr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12" name="Google Shape;12;p39"/>
          <p:cNvSpPr txBox="1"/>
          <p:nvPr>
            <p:ph type="title"/>
          </p:nvPr>
        </p:nvSpPr>
        <p:spPr>
          <a:xfrm>
            <a:off x="673560" y="302040"/>
            <a:ext cx="12126960" cy="1265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pic>
        <p:nvPicPr>
          <p:cNvPr id="13" name="Google Shape;13;p39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9584866" y="6419783"/>
            <a:ext cx="3745862" cy="7427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4" name="Google Shape;14;p39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673560" y="6386321"/>
            <a:ext cx="3067050" cy="809625"/>
          </a:xfrm>
          <a:prstGeom prst="rect">
            <a:avLst/>
          </a:prstGeom>
          <a:noFill/>
          <a:ln>
            <a:noFill/>
          </a:ln>
        </p:spPr>
      </p:pic>
      <p:pic>
        <p:nvPicPr>
          <p:cNvPr id="15" name="Google Shape;15;p39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5448301" y="6386321"/>
            <a:ext cx="2428875" cy="809625"/>
          </a:xfrm>
          <a:prstGeom prst="rect">
            <a:avLst/>
          </a:prstGeom>
          <a:noFill/>
          <a:ln>
            <a:noFill/>
          </a:ln>
        </p:spPr>
      </p:pic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7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8" name="Google Shape;18;p41"/>
          <p:cNvGraphicFramePr/>
          <p:nvPr/>
        </p:nvGraphicFramePr>
        <p:xfrm>
          <a:off x="1440" y="1440"/>
          <a:ext cx="1080" cy="1080"/>
        </p:xfrm>
        <a:graphic>
          <a:graphicData uri="http://schemas.openxmlformats.org/presentationml/2006/ole">
            <mc:AlternateContent>
              <mc:Choice Requires="v">
                <p:oleObj r:id="rId1" imgH="1080" imgW="1080" progId="TCLayout.ActiveDocument.1" spid="_x0000_s1">
                  <p:embed/>
                </p:oleObj>
              </mc:Choice>
              <mc:Fallback>
                <p:oleObj r:id="rId2" imgH="1080" imgW="1080" progId="TCLayout.ActiveDocument.1">
                  <p:embed/>
                  <p:pic>
                    <p:nvPicPr>
                      <p:cNvPr id="18" name="Google Shape;18;p41"/>
                      <p:cNvPicPr preferRelativeResize="0"/>
                      <p:nvPr/>
                    </p:nvPicPr>
                    <p:blipFill rotWithShape="1">
                      <a:blip r:embed="rId3">
                        <a:alphaModFix/>
                      </a:blip>
                      <a:srcRect b="0" l="0" r="0" t="0"/>
                      <a:stretch/>
                    </p:blipFill>
                    <p:spPr>
                      <a:xfrm>
                        <a:off x="1440" y="1440"/>
                        <a:ext cx="1080" cy="108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Google Shape;19;p41"/>
          <p:cNvSpPr txBox="1"/>
          <p:nvPr>
            <p:ph type="title"/>
          </p:nvPr>
        </p:nvSpPr>
        <p:spPr>
          <a:xfrm>
            <a:off x="850320" y="372960"/>
            <a:ext cx="6632280" cy="14644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0" name="Google Shape;20;p41"/>
          <p:cNvSpPr txBox="1"/>
          <p:nvPr>
            <p:ph idx="1" type="body"/>
          </p:nvPr>
        </p:nvSpPr>
        <p:spPr>
          <a:xfrm>
            <a:off x="673560" y="1773360"/>
            <a:ext cx="12126960" cy="43952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pic>
        <p:nvPicPr>
          <p:cNvPr id="21" name="Google Shape;21;p41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0479675" y="372950"/>
            <a:ext cx="2565750" cy="508725"/>
          </a:xfrm>
          <a:prstGeom prst="rect">
            <a:avLst/>
          </a:prstGeom>
          <a:noFill/>
          <a:ln>
            <a:noFill/>
          </a:ln>
        </p:spPr>
      </p:pic>
    </p:spTree>
  </p:cSld>
  <p:clrMap accent1="accent1" accent2="accent2" accent3="accent3" accent4="accent4" accent5="accent5" accent6="accent6" bg1="lt1" bg2="dk2" tx1="dk1" tx2="lt2" folHlink="folHlink" hlink="hlink"/>
  <p:sldLayoutIdLst>
    <p:sldLayoutId id="2147483651" r:id="rId5"/>
    <p:sldLayoutId id="2147483652" r:id="rId6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4" name="Google Shape;34;g3d1f823c5b7_0_145"/>
          <p:cNvGrpSpPr/>
          <p:nvPr/>
        </p:nvGrpSpPr>
        <p:grpSpPr>
          <a:xfrm>
            <a:off x="631334" y="1227725"/>
            <a:ext cx="12005501" cy="3817297"/>
            <a:chOff x="568031" y="789710"/>
            <a:chExt cx="8007938" cy="4030085"/>
          </a:xfrm>
        </p:grpSpPr>
        <p:sp>
          <p:nvSpPr>
            <p:cNvPr id="35" name="Google Shape;35;g3d1f823c5b7_0_145"/>
            <p:cNvSpPr/>
            <p:nvPr/>
          </p:nvSpPr>
          <p:spPr>
            <a:xfrm>
              <a:off x="568037" y="789710"/>
              <a:ext cx="1718100" cy="483000"/>
            </a:xfrm>
            <a:prstGeom prst="roundRect">
              <a:avLst>
                <a:gd fmla="val 16667" name="adj"/>
              </a:avLst>
            </a:prstGeom>
            <a:solidFill>
              <a:srgbClr val="31538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768"/>
                <a:buFont typeface="Arial"/>
                <a:buNone/>
              </a:pPr>
              <a:r>
                <a:rPr b="1" i="0" lang="ca-ES" sz="1500" u="none" cap="none" strike="noStrike">
                  <a:solidFill>
                    <a:srgbClr val="FFFFFF"/>
                  </a:solidFill>
                  <a:latin typeface="Arial"/>
                  <a:ea typeface="Arial"/>
                  <a:cs typeface="Arial"/>
                  <a:sym typeface="Arial"/>
                </a:rPr>
                <a:t>Name</a:t>
              </a:r>
              <a:endParaRPr b="0" i="0" sz="15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6" name="Google Shape;36;g3d1f823c5b7_0_145"/>
            <p:cNvSpPr/>
            <p:nvPr/>
          </p:nvSpPr>
          <p:spPr>
            <a:xfrm>
              <a:off x="2385724" y="789710"/>
              <a:ext cx="6190200" cy="483000"/>
            </a:xfrm>
            <a:prstGeom prst="roundRect">
              <a:avLst>
                <a:gd fmla="val 16667" name="adj"/>
              </a:avLst>
            </a:prstGeom>
            <a:solidFill>
              <a:srgbClr val="EFEFEF"/>
            </a:solidFill>
            <a:ln cap="flat" cmpd="sng" w="9525">
              <a:solidFill>
                <a:srgbClr val="32549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7" name="Google Shape;37;g3d1f823c5b7_0_145"/>
            <p:cNvSpPr/>
            <p:nvPr/>
          </p:nvSpPr>
          <p:spPr>
            <a:xfrm>
              <a:off x="568031" y="1349920"/>
              <a:ext cx="1718100" cy="483000"/>
            </a:xfrm>
            <a:prstGeom prst="roundRect">
              <a:avLst>
                <a:gd fmla="val 16667" name="adj"/>
              </a:avLst>
            </a:prstGeom>
            <a:solidFill>
              <a:srgbClr val="31538F"/>
            </a:solidFill>
            <a:ln>
              <a:noFill/>
            </a:ln>
          </p:spPr>
          <p:txBody>
            <a:bodyPr anchorCtr="0" anchor="ctr" bIns="50525" lIns="101050" spcFirstLastPara="1" rIns="101050" wrap="square" tIns="50525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547"/>
                <a:buFont typeface="Arial"/>
                <a:buNone/>
              </a:pPr>
              <a:r>
                <a:rPr b="1" i="0" lang="ca-ES" sz="1300" u="none" cap="none" strike="noStrike">
                  <a:solidFill>
                    <a:srgbClr val="FFFFFF"/>
                  </a:solidFill>
                  <a:latin typeface="Arial"/>
                  <a:ea typeface="Arial"/>
                  <a:cs typeface="Arial"/>
                  <a:sym typeface="Arial"/>
                </a:rPr>
                <a:t>How are they?</a:t>
              </a:r>
              <a:endParaRPr b="0" i="0" sz="13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8" name="Google Shape;38;g3d1f823c5b7_0_145"/>
            <p:cNvSpPr/>
            <p:nvPr/>
          </p:nvSpPr>
          <p:spPr>
            <a:xfrm>
              <a:off x="2385655" y="1349920"/>
              <a:ext cx="6190200" cy="483000"/>
            </a:xfrm>
            <a:prstGeom prst="roundRect">
              <a:avLst>
                <a:gd fmla="val 16667" name="adj"/>
              </a:avLst>
            </a:prstGeom>
            <a:solidFill>
              <a:srgbClr val="EFEFEF"/>
            </a:solidFill>
            <a:ln cap="flat" cmpd="sng" w="9525">
              <a:solidFill>
                <a:srgbClr val="4472C4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326"/>
                <a:buFont typeface="Arial"/>
                <a:buNone/>
              </a:pPr>
              <a:r>
                <a:rPr b="0" i="1" lang="ca-ES" sz="1326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Revenue, location, legal figure, sector</a:t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9" name="Google Shape;39;g3d1f823c5b7_0_145"/>
            <p:cNvSpPr/>
            <p:nvPr/>
          </p:nvSpPr>
          <p:spPr>
            <a:xfrm>
              <a:off x="568039" y="4082695"/>
              <a:ext cx="3960000" cy="737100"/>
            </a:xfrm>
            <a:prstGeom prst="roundRect">
              <a:avLst>
                <a:gd fmla="val 16667" name="adj"/>
              </a:avLst>
            </a:prstGeom>
            <a:solidFill>
              <a:srgbClr val="EFEFEF"/>
            </a:solidFill>
            <a:ln cap="flat" cmpd="sng" w="9525">
              <a:solidFill>
                <a:srgbClr val="4472C4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300"/>
                <a:buFont typeface="Arial"/>
                <a:buNone/>
              </a:pPr>
              <a:r>
                <a:rPr b="1" i="1" lang="ca-ES" sz="1300"/>
                <a:t>Gains</a:t>
              </a:r>
              <a:r>
                <a:rPr b="1" i="1" lang="ca-ES" sz="13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:</a:t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0" name="Google Shape;40;g3d1f823c5b7_0_145"/>
            <p:cNvSpPr/>
            <p:nvPr/>
          </p:nvSpPr>
          <p:spPr>
            <a:xfrm>
              <a:off x="4615969" y="4082695"/>
              <a:ext cx="3960000" cy="737100"/>
            </a:xfrm>
            <a:prstGeom prst="roundRect">
              <a:avLst>
                <a:gd fmla="val 16667" name="adj"/>
              </a:avLst>
            </a:prstGeom>
            <a:solidFill>
              <a:srgbClr val="EFEFEF"/>
            </a:solidFill>
            <a:ln cap="flat" cmpd="sng" w="9525">
              <a:solidFill>
                <a:srgbClr val="2F7FB8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326"/>
                <a:buFont typeface="Arial"/>
                <a:buNone/>
              </a:pPr>
              <a:r>
                <a:rPr b="1" i="1" lang="ca-ES" sz="1326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Pains:</a:t>
              </a:r>
              <a:endParaRPr b="0" i="1" sz="1326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1" name="Google Shape;41;g3d1f823c5b7_0_145"/>
            <p:cNvSpPr/>
            <p:nvPr/>
          </p:nvSpPr>
          <p:spPr>
            <a:xfrm>
              <a:off x="568053" y="2913229"/>
              <a:ext cx="8007900" cy="401100"/>
            </a:xfrm>
            <a:prstGeom prst="roundRect">
              <a:avLst>
                <a:gd fmla="val 16667" name="adj"/>
              </a:avLst>
            </a:prstGeom>
            <a:solidFill>
              <a:srgbClr val="31538F"/>
            </a:solidFill>
            <a:ln>
              <a:noFill/>
            </a:ln>
          </p:spPr>
          <p:txBody>
            <a:bodyPr anchorCtr="0" anchor="ctr" bIns="50525" lIns="101050" spcFirstLastPara="1" rIns="101050" wrap="square" tIns="50525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989"/>
                <a:buFont typeface="Arial"/>
                <a:buNone/>
              </a:pPr>
              <a:r>
                <a:rPr b="1" i="0" lang="ca-ES" sz="1700" u="none" cap="none" strike="noStrike">
                  <a:solidFill>
                    <a:srgbClr val="FFFFFF"/>
                  </a:solidFill>
                  <a:latin typeface="Arial"/>
                  <a:ea typeface="Arial"/>
                  <a:cs typeface="Arial"/>
                  <a:sym typeface="Arial"/>
                </a:rPr>
                <a:t>Characteristics</a:t>
              </a:r>
              <a:endParaRPr b="0" i="0" sz="17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2" name="Google Shape;42;g3d1f823c5b7_0_145"/>
            <p:cNvSpPr/>
            <p:nvPr/>
          </p:nvSpPr>
          <p:spPr>
            <a:xfrm>
              <a:off x="568050" y="1910106"/>
              <a:ext cx="1718100" cy="916200"/>
            </a:xfrm>
            <a:prstGeom prst="roundRect">
              <a:avLst>
                <a:gd fmla="val 16667" name="adj"/>
              </a:avLst>
            </a:prstGeom>
            <a:solidFill>
              <a:srgbClr val="31538F"/>
            </a:solidFill>
            <a:ln>
              <a:noFill/>
            </a:ln>
          </p:spPr>
          <p:txBody>
            <a:bodyPr anchorCtr="0" anchor="ctr" bIns="50525" lIns="101050" spcFirstLastPara="1" rIns="101050" wrap="square" tIns="50525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547"/>
                <a:buFont typeface="Arial"/>
                <a:buNone/>
              </a:pPr>
              <a:r>
                <a:rPr b="1" i="0" lang="ca-ES" sz="1300" u="none" cap="none" strike="noStrike">
                  <a:solidFill>
                    <a:srgbClr val="FFFFFF"/>
                  </a:solidFill>
                  <a:latin typeface="Arial"/>
                  <a:ea typeface="Arial"/>
                  <a:cs typeface="Arial"/>
                  <a:sym typeface="Arial"/>
                </a:rPr>
                <a:t>Need: why do they buy?</a:t>
              </a:r>
              <a:endParaRPr b="0" i="0" sz="13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3" name="Google Shape;43;g3d1f823c5b7_0_145"/>
            <p:cNvSpPr/>
            <p:nvPr/>
          </p:nvSpPr>
          <p:spPr>
            <a:xfrm>
              <a:off x="2385667" y="1910106"/>
              <a:ext cx="6190200" cy="916200"/>
            </a:xfrm>
            <a:prstGeom prst="roundRect">
              <a:avLst>
                <a:gd fmla="val 16667" name="adj"/>
              </a:avLst>
            </a:prstGeom>
            <a:solidFill>
              <a:srgbClr val="EFEFEF"/>
            </a:solidFill>
            <a:ln cap="flat" cmpd="sng" w="9525">
              <a:solidFill>
                <a:srgbClr val="4472C4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4" name="Google Shape;44;g3d1f823c5b7_0_145"/>
            <p:cNvSpPr/>
            <p:nvPr/>
          </p:nvSpPr>
          <p:spPr>
            <a:xfrm>
              <a:off x="568054" y="3434609"/>
              <a:ext cx="8007900" cy="551400"/>
            </a:xfrm>
            <a:prstGeom prst="roundRect">
              <a:avLst>
                <a:gd fmla="val 16667" name="adj"/>
              </a:avLst>
            </a:prstGeom>
            <a:solidFill>
              <a:srgbClr val="EFEFEF"/>
            </a:solidFill>
            <a:ln cap="flat" cmpd="sng" w="9525">
              <a:solidFill>
                <a:srgbClr val="4472C4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300"/>
                <a:buFont typeface="Arial"/>
                <a:buNone/>
              </a:pPr>
              <a:r>
                <a:rPr b="1" i="1" lang="ca-ES" sz="13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Are they satisfying this need in a different way at the moment?</a:t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45" name="Google Shape;45;g3d1f823c5b7_0_145"/>
          <p:cNvSpPr/>
          <p:nvPr/>
        </p:nvSpPr>
        <p:spPr>
          <a:xfrm>
            <a:off x="631407" y="6234700"/>
            <a:ext cx="12005400" cy="557100"/>
          </a:xfrm>
          <a:prstGeom prst="roundRect">
            <a:avLst>
              <a:gd fmla="val 16667" name="adj"/>
            </a:avLst>
          </a:prstGeom>
          <a:solidFill>
            <a:srgbClr val="EFEFEF"/>
          </a:solidFill>
          <a:ln cap="flat" cmpd="sng" w="9525">
            <a:solidFill>
              <a:srgbClr val="4472C4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b="1" i="1" lang="ca-ES" sz="13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Value proposition:</a:t>
            </a:r>
            <a:endParaRPr b="0" i="1" sz="13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6" name="Google Shape;46;g3d1f823c5b7_0_145"/>
          <p:cNvSpPr/>
          <p:nvPr/>
        </p:nvSpPr>
        <p:spPr>
          <a:xfrm>
            <a:off x="631325" y="5135792"/>
            <a:ext cx="12005400" cy="379800"/>
          </a:xfrm>
          <a:prstGeom prst="roundRect">
            <a:avLst>
              <a:gd fmla="val 16667" name="adj"/>
            </a:avLst>
          </a:prstGeom>
          <a:solidFill>
            <a:srgbClr val="31538F"/>
          </a:solidFill>
          <a:ln>
            <a:noFill/>
          </a:ln>
        </p:spPr>
        <p:txBody>
          <a:bodyPr anchorCtr="0" anchor="ctr" bIns="50525" lIns="101050" spcFirstLastPara="1" rIns="101050" wrap="square" tIns="505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89"/>
              <a:buFont typeface="Arial"/>
              <a:buNone/>
            </a:pPr>
            <a:r>
              <a:rPr b="1" i="0" lang="ca-ES" sz="17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Characteristics of the product or service</a:t>
            </a:r>
            <a:endParaRPr b="0" i="0" sz="17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7" name="Google Shape;47;g3d1f823c5b7_0_145"/>
          <p:cNvSpPr/>
          <p:nvPr/>
        </p:nvSpPr>
        <p:spPr>
          <a:xfrm>
            <a:off x="631339" y="5581334"/>
            <a:ext cx="12005400" cy="557100"/>
          </a:xfrm>
          <a:prstGeom prst="roundRect">
            <a:avLst>
              <a:gd fmla="val 16667" name="adj"/>
            </a:avLst>
          </a:prstGeom>
          <a:solidFill>
            <a:srgbClr val="EFEFEF"/>
          </a:solidFill>
          <a:ln cap="flat" cmpd="sng" w="9525">
            <a:solidFill>
              <a:srgbClr val="4472C4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b="1" i="1" lang="ca-ES" sz="13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What:</a:t>
            </a:r>
            <a:endParaRPr b="1" i="1" sz="13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8" name="Google Shape;48;g3d1f823c5b7_0_145"/>
          <p:cNvSpPr txBox="1"/>
          <p:nvPr/>
        </p:nvSpPr>
        <p:spPr>
          <a:xfrm>
            <a:off x="635859" y="597386"/>
            <a:ext cx="10364400" cy="394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5F85"/>
              </a:buClr>
              <a:buSzPts val="3315"/>
              <a:buFont typeface="Arial"/>
              <a:buNone/>
            </a:pPr>
            <a:r>
              <a:rPr b="1" lang="ca-ES" sz="3315">
                <a:solidFill>
                  <a:srgbClr val="1F497D"/>
                </a:solidFill>
              </a:rPr>
              <a:t>Customer segment </a:t>
            </a:r>
            <a:r>
              <a:rPr b="1" i="0" lang="ca-ES" sz="3315" u="none" cap="none" strike="noStrike">
                <a:solidFill>
                  <a:srgbClr val="1F497D"/>
                </a:solidFill>
                <a:latin typeface="Arial"/>
                <a:ea typeface="Arial"/>
                <a:cs typeface="Arial"/>
                <a:sym typeface="Arial"/>
              </a:rPr>
              <a:t>- </a:t>
            </a:r>
            <a:r>
              <a:rPr b="1" lang="ca-ES" sz="3315">
                <a:solidFill>
                  <a:srgbClr val="1F497D"/>
                </a:solidFill>
              </a:rPr>
              <a:t>Template</a:t>
            </a:r>
            <a:endParaRPr b="0" i="0" sz="1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3" name="Google Shape;53;g3e377d4fb75_0_0"/>
          <p:cNvGrpSpPr/>
          <p:nvPr/>
        </p:nvGrpSpPr>
        <p:grpSpPr>
          <a:xfrm>
            <a:off x="706284" y="1658871"/>
            <a:ext cx="11183886" cy="3486427"/>
            <a:chOff x="568031" y="789710"/>
            <a:chExt cx="8007938" cy="4030085"/>
          </a:xfrm>
        </p:grpSpPr>
        <p:sp>
          <p:nvSpPr>
            <p:cNvPr id="54" name="Google Shape;54;g3e377d4fb75_0_0"/>
            <p:cNvSpPr/>
            <p:nvPr/>
          </p:nvSpPr>
          <p:spPr>
            <a:xfrm>
              <a:off x="568037" y="789710"/>
              <a:ext cx="1718100" cy="483000"/>
            </a:xfrm>
            <a:prstGeom prst="roundRect">
              <a:avLst>
                <a:gd fmla="val 16667" name="adj"/>
              </a:avLst>
            </a:prstGeom>
            <a:solidFill>
              <a:srgbClr val="31538F"/>
            </a:solidFill>
            <a:ln>
              <a:noFill/>
            </a:ln>
          </p:spPr>
          <p:txBody>
            <a:bodyPr anchorCtr="0" anchor="ctr" bIns="39675" lIns="79375" spcFirstLastPara="1" rIns="79375" wrap="square" tIns="39675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535"/>
                <a:buFont typeface="Arial"/>
                <a:buNone/>
              </a:pPr>
              <a:r>
                <a:rPr b="1" i="0" lang="ca-ES" sz="1535" u="none" cap="none" strike="noStrike">
                  <a:solidFill>
                    <a:srgbClr val="FFFFFF"/>
                  </a:solidFill>
                  <a:latin typeface="Arial"/>
                  <a:ea typeface="Arial"/>
                  <a:cs typeface="Arial"/>
                  <a:sym typeface="Arial"/>
                </a:rPr>
                <a:t>Name</a:t>
              </a:r>
              <a:endParaRPr b="0" i="0" sz="1215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5" name="Google Shape;55;g3e377d4fb75_0_0"/>
            <p:cNvSpPr/>
            <p:nvPr/>
          </p:nvSpPr>
          <p:spPr>
            <a:xfrm>
              <a:off x="2385724" y="789710"/>
              <a:ext cx="6190200" cy="483000"/>
            </a:xfrm>
            <a:prstGeom prst="roundRect">
              <a:avLst>
                <a:gd fmla="val 16667" name="adj"/>
              </a:avLst>
            </a:prstGeom>
            <a:solidFill>
              <a:srgbClr val="EFEFEF"/>
            </a:solidFill>
            <a:ln cap="flat" cmpd="sng" w="9525">
              <a:solidFill>
                <a:srgbClr val="32549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39675" lIns="79375" spcFirstLastPara="1" rIns="79375" wrap="square" tIns="396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15"/>
                <a:buFont typeface="Arial"/>
                <a:buNone/>
              </a:pPr>
              <a:r>
                <a:rPr lang="ca-ES" sz="1215"/>
                <a:t>Local medium or large enterprises</a:t>
              </a:r>
              <a:endParaRPr b="0" i="0" sz="1215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6" name="Google Shape;56;g3e377d4fb75_0_0"/>
            <p:cNvSpPr/>
            <p:nvPr/>
          </p:nvSpPr>
          <p:spPr>
            <a:xfrm>
              <a:off x="568031" y="1349920"/>
              <a:ext cx="1718100" cy="483000"/>
            </a:xfrm>
            <a:prstGeom prst="roundRect">
              <a:avLst>
                <a:gd fmla="val 16667" name="adj"/>
              </a:avLst>
            </a:prstGeom>
            <a:solidFill>
              <a:srgbClr val="31538F"/>
            </a:solidFill>
            <a:ln>
              <a:noFill/>
            </a:ln>
          </p:spPr>
          <p:txBody>
            <a:bodyPr anchorCtr="0" anchor="ctr" bIns="43850" lIns="87725" spcFirstLastPara="1" rIns="87725" wrap="square" tIns="4385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343"/>
                <a:buFont typeface="Arial"/>
                <a:buNone/>
              </a:pPr>
              <a:r>
                <a:rPr b="1" i="0" lang="ca-ES" sz="1343" u="none" cap="none" strike="noStrike">
                  <a:solidFill>
                    <a:srgbClr val="FFFFFF"/>
                  </a:solidFill>
                  <a:latin typeface="Arial"/>
                  <a:ea typeface="Arial"/>
                  <a:cs typeface="Arial"/>
                  <a:sym typeface="Arial"/>
                </a:rPr>
                <a:t>How are they?</a:t>
              </a:r>
              <a:endParaRPr b="0" i="0" sz="1215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7" name="Google Shape;57;g3e377d4fb75_0_0"/>
            <p:cNvSpPr/>
            <p:nvPr/>
          </p:nvSpPr>
          <p:spPr>
            <a:xfrm>
              <a:off x="2385655" y="1349920"/>
              <a:ext cx="6190200" cy="483000"/>
            </a:xfrm>
            <a:prstGeom prst="roundRect">
              <a:avLst>
                <a:gd fmla="val 16667" name="adj"/>
              </a:avLst>
            </a:prstGeom>
            <a:solidFill>
              <a:srgbClr val="EFEFEF"/>
            </a:solidFill>
            <a:ln cap="flat" cmpd="sng" w="9525">
              <a:solidFill>
                <a:srgbClr val="4472C4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39675" lIns="79375" spcFirstLastPara="1" rIns="79375" wrap="square" tIns="396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151"/>
                <a:buFont typeface="Arial"/>
                <a:buNone/>
              </a:pPr>
              <a:r>
                <a:rPr b="0" i="1" lang="ca-ES" sz="1151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Large budgets, located </a:t>
              </a:r>
              <a:r>
                <a:rPr i="1" lang="ca-ES" sz="1151"/>
                <a:t>near </a:t>
              </a:r>
              <a:r>
                <a:rPr b="0" i="1" lang="ca-ES" sz="1151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the reserve (regional/national), driven by CSR policies.</a:t>
              </a:r>
              <a:endParaRPr b="0" i="0" sz="1215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8" name="Google Shape;58;g3e377d4fb75_0_0"/>
            <p:cNvSpPr/>
            <p:nvPr/>
          </p:nvSpPr>
          <p:spPr>
            <a:xfrm>
              <a:off x="568039" y="4082695"/>
              <a:ext cx="3960000" cy="737100"/>
            </a:xfrm>
            <a:prstGeom prst="roundRect">
              <a:avLst>
                <a:gd fmla="val 16667" name="adj"/>
              </a:avLst>
            </a:prstGeom>
            <a:solidFill>
              <a:srgbClr val="EFEFEF"/>
            </a:solidFill>
            <a:ln cap="flat" cmpd="sng" w="9525">
              <a:solidFill>
                <a:srgbClr val="4472C4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39675" lIns="79375" spcFirstLastPara="1" rIns="79375" wrap="square" tIns="396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129"/>
                <a:buFont typeface="Arial"/>
                <a:buNone/>
              </a:pPr>
              <a:r>
                <a:rPr b="1" i="1" lang="ca-ES" sz="1129"/>
                <a:t>Gains</a:t>
              </a:r>
              <a:r>
                <a:rPr b="1" i="1" lang="ca-ES" sz="1129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: </a:t>
              </a:r>
              <a:r>
                <a:rPr b="0" i="0" lang="ca-ES" sz="1129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High-quality </a:t>
              </a:r>
              <a:r>
                <a:rPr lang="ca-ES" sz="1129"/>
                <a:t>activities, in nature, offering something new and valuable to their workers</a:t>
              </a:r>
              <a:r>
                <a:rPr b="0" i="0" lang="ca-ES" sz="1129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.</a:t>
              </a:r>
              <a:endParaRPr b="0" i="0" sz="1215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9" name="Google Shape;59;g3e377d4fb75_0_0"/>
            <p:cNvSpPr/>
            <p:nvPr/>
          </p:nvSpPr>
          <p:spPr>
            <a:xfrm>
              <a:off x="4615969" y="4082695"/>
              <a:ext cx="3960000" cy="737100"/>
            </a:xfrm>
            <a:prstGeom prst="roundRect">
              <a:avLst>
                <a:gd fmla="val 16667" name="adj"/>
              </a:avLst>
            </a:prstGeom>
            <a:solidFill>
              <a:srgbClr val="EFEFEF"/>
            </a:solidFill>
            <a:ln cap="flat" cmpd="sng" w="9525">
              <a:solidFill>
                <a:srgbClr val="2F7FB8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39675" lIns="79375" spcFirstLastPara="1" rIns="79375" wrap="square" tIns="396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151"/>
                <a:buFont typeface="Arial"/>
                <a:buNone/>
              </a:pPr>
              <a:r>
                <a:rPr b="1" i="1" lang="ca-ES" sz="1151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Pains: </a:t>
              </a:r>
              <a:r>
                <a:rPr lang="ca-ES" sz="1151"/>
                <a:t>Cost and low-impact activities that workers do not genuinely enjoy</a:t>
              </a:r>
              <a:r>
                <a:rPr b="0" i="0" lang="ca-ES" sz="1151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.</a:t>
              </a:r>
              <a:endParaRPr b="0" i="0" sz="1151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0" name="Google Shape;60;g3e377d4fb75_0_0"/>
            <p:cNvSpPr/>
            <p:nvPr/>
          </p:nvSpPr>
          <p:spPr>
            <a:xfrm>
              <a:off x="568053" y="2913229"/>
              <a:ext cx="8007900" cy="401100"/>
            </a:xfrm>
            <a:prstGeom prst="roundRect">
              <a:avLst>
                <a:gd fmla="val 16667" name="adj"/>
              </a:avLst>
            </a:prstGeom>
            <a:solidFill>
              <a:srgbClr val="31538F"/>
            </a:solidFill>
            <a:ln>
              <a:noFill/>
            </a:ln>
          </p:spPr>
          <p:txBody>
            <a:bodyPr anchorCtr="0" anchor="ctr" bIns="43850" lIns="87725" spcFirstLastPara="1" rIns="87725" wrap="square" tIns="4385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727"/>
                <a:buFont typeface="Arial"/>
                <a:buNone/>
              </a:pPr>
              <a:r>
                <a:rPr b="1" i="0" lang="ca-ES" sz="1727" u="none" cap="none" strike="noStrike">
                  <a:solidFill>
                    <a:srgbClr val="FFFFFF"/>
                  </a:solidFill>
                  <a:latin typeface="Arial"/>
                  <a:ea typeface="Arial"/>
                  <a:cs typeface="Arial"/>
                  <a:sym typeface="Arial"/>
                </a:rPr>
                <a:t>Characteristics</a:t>
              </a:r>
              <a:endParaRPr b="0" i="0" sz="1215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1" name="Google Shape;61;g3e377d4fb75_0_0"/>
            <p:cNvSpPr/>
            <p:nvPr/>
          </p:nvSpPr>
          <p:spPr>
            <a:xfrm>
              <a:off x="568050" y="1910106"/>
              <a:ext cx="1718100" cy="916200"/>
            </a:xfrm>
            <a:prstGeom prst="roundRect">
              <a:avLst>
                <a:gd fmla="val 16667" name="adj"/>
              </a:avLst>
            </a:prstGeom>
            <a:solidFill>
              <a:srgbClr val="31538F"/>
            </a:solidFill>
            <a:ln>
              <a:noFill/>
            </a:ln>
          </p:spPr>
          <p:txBody>
            <a:bodyPr anchorCtr="0" anchor="ctr" bIns="43850" lIns="87725" spcFirstLastPara="1" rIns="87725" wrap="square" tIns="4385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343"/>
                <a:buFont typeface="Arial"/>
                <a:buNone/>
              </a:pPr>
              <a:r>
                <a:rPr b="1" i="0" lang="ca-ES" sz="1343" u="none" cap="none" strike="noStrike">
                  <a:solidFill>
                    <a:srgbClr val="FFFFFF"/>
                  </a:solidFill>
                  <a:latin typeface="Arial"/>
                  <a:ea typeface="Arial"/>
                  <a:cs typeface="Arial"/>
                  <a:sym typeface="Arial"/>
                </a:rPr>
                <a:t>Need: why do they buy?</a:t>
              </a:r>
              <a:endParaRPr b="0" i="0" sz="1215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2" name="Google Shape;62;g3e377d4fb75_0_0"/>
            <p:cNvSpPr/>
            <p:nvPr/>
          </p:nvSpPr>
          <p:spPr>
            <a:xfrm>
              <a:off x="2385667" y="1910106"/>
              <a:ext cx="6190200" cy="916200"/>
            </a:xfrm>
            <a:prstGeom prst="roundRect">
              <a:avLst>
                <a:gd fmla="val 16667" name="adj"/>
              </a:avLst>
            </a:prstGeom>
            <a:solidFill>
              <a:srgbClr val="EFEFEF"/>
            </a:solidFill>
            <a:ln cap="flat" cmpd="sng" w="9525">
              <a:solidFill>
                <a:srgbClr val="4472C4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39675" lIns="79375" spcFirstLastPara="1" rIns="79375" wrap="square" tIns="396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15"/>
                <a:buFont typeface="Arial"/>
                <a:buNone/>
              </a:pPr>
              <a:r>
                <a:rPr lang="ca-ES" sz="1215"/>
                <a:t>They want to increase job comfort, improve work environment and enjoy team-building activities</a:t>
              </a:r>
              <a:endParaRPr b="0" i="0" sz="1215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3" name="Google Shape;63;g3e377d4fb75_0_0"/>
            <p:cNvSpPr/>
            <p:nvPr/>
          </p:nvSpPr>
          <p:spPr>
            <a:xfrm>
              <a:off x="568054" y="3434609"/>
              <a:ext cx="8007900" cy="551400"/>
            </a:xfrm>
            <a:prstGeom prst="roundRect">
              <a:avLst>
                <a:gd fmla="val 16667" name="adj"/>
              </a:avLst>
            </a:prstGeom>
            <a:solidFill>
              <a:srgbClr val="EFEFEF"/>
            </a:solidFill>
            <a:ln cap="flat" cmpd="sng" w="9525">
              <a:solidFill>
                <a:srgbClr val="4472C4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39675" lIns="79375" spcFirstLastPara="1" rIns="79375" wrap="square" tIns="396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129"/>
                <a:buFont typeface="Arial"/>
                <a:buNone/>
              </a:pPr>
              <a:r>
                <a:rPr b="1" i="1" lang="ca-ES" sz="1129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Are they satisfying this need in a different way at the moment?</a:t>
              </a:r>
              <a:r>
                <a:rPr b="1" i="1" lang="ca-ES" sz="1129"/>
                <a:t> </a:t>
              </a:r>
              <a:r>
                <a:rPr lang="ca-ES" sz="1129"/>
                <a:t>Either no or they are doing it with small initiatives, in the office, lacking differential contexts.</a:t>
              </a:r>
              <a:endParaRPr sz="1215" u="none" cap="none" strike="noStrike">
                <a:solidFill>
                  <a:srgbClr val="000000"/>
                </a:solidFill>
              </a:endParaRPr>
            </a:p>
          </p:txBody>
        </p:sp>
      </p:grpSp>
      <p:sp>
        <p:nvSpPr>
          <p:cNvPr id="64" name="Google Shape;64;g3e377d4fb75_0_0"/>
          <p:cNvSpPr/>
          <p:nvPr/>
        </p:nvSpPr>
        <p:spPr>
          <a:xfrm>
            <a:off x="706326" y="6231469"/>
            <a:ext cx="11183700" cy="508800"/>
          </a:xfrm>
          <a:prstGeom prst="roundRect">
            <a:avLst>
              <a:gd fmla="val 16667" name="adj"/>
            </a:avLst>
          </a:prstGeom>
          <a:solidFill>
            <a:srgbClr val="EFEFEF"/>
          </a:solidFill>
          <a:ln cap="flat" cmpd="sng" w="9525">
            <a:solidFill>
              <a:srgbClr val="4472C4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39675" lIns="79375" spcFirstLastPara="1" rIns="79375" wrap="square" tIns="3967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29"/>
              <a:buFont typeface="Arial"/>
              <a:buNone/>
            </a:pPr>
            <a:r>
              <a:rPr b="1" i="1" lang="ca-ES" sz="1129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Value proposition: </a:t>
            </a:r>
            <a:r>
              <a:rPr lang="ca-ES" sz="1129"/>
              <a:t>Nature-based activities, adapted to the needs of the enterprise (sector of interest, potential conflicts at work, and hierarchies).</a:t>
            </a:r>
            <a:endParaRPr b="0" i="0" sz="1129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5" name="Google Shape;65;g3e377d4fb75_0_0"/>
          <p:cNvSpPr/>
          <p:nvPr/>
        </p:nvSpPr>
        <p:spPr>
          <a:xfrm>
            <a:off x="706250" y="5227885"/>
            <a:ext cx="11183700" cy="346800"/>
          </a:xfrm>
          <a:prstGeom prst="roundRect">
            <a:avLst>
              <a:gd fmla="val 16667" name="adj"/>
            </a:avLst>
          </a:prstGeom>
          <a:solidFill>
            <a:srgbClr val="31538F"/>
          </a:solidFill>
          <a:ln>
            <a:noFill/>
          </a:ln>
        </p:spPr>
        <p:txBody>
          <a:bodyPr anchorCtr="0" anchor="ctr" bIns="43850" lIns="87725" spcFirstLastPara="1" rIns="87725" wrap="square" tIns="438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27"/>
              <a:buFont typeface="Arial"/>
              <a:buNone/>
            </a:pPr>
            <a:r>
              <a:rPr b="1" i="0" lang="ca-ES" sz="1727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Characteristics of the product or service</a:t>
            </a:r>
            <a:endParaRPr b="0" i="0" sz="1215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6" name="Google Shape;66;g3e377d4fb75_0_0"/>
          <p:cNvSpPr/>
          <p:nvPr/>
        </p:nvSpPr>
        <p:spPr>
          <a:xfrm>
            <a:off x="706263" y="5634779"/>
            <a:ext cx="11183700" cy="508800"/>
          </a:xfrm>
          <a:prstGeom prst="roundRect">
            <a:avLst>
              <a:gd fmla="val 16667" name="adj"/>
            </a:avLst>
          </a:prstGeom>
          <a:solidFill>
            <a:srgbClr val="EFEFEF"/>
          </a:solidFill>
          <a:ln cap="flat" cmpd="sng" w="9525">
            <a:solidFill>
              <a:srgbClr val="4472C4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39675" lIns="79375" spcFirstLastPara="1" rIns="79375" wrap="square" tIns="3967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29"/>
              <a:buFont typeface="Arial"/>
              <a:buNone/>
            </a:pPr>
            <a:r>
              <a:rPr b="1" i="1" lang="ca-ES" sz="1129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What: </a:t>
            </a:r>
            <a:r>
              <a:rPr lang="ca-ES" sz="1129"/>
              <a:t>Team-building activities in the biosphere reserve</a:t>
            </a:r>
            <a:endParaRPr b="0" i="0" sz="1129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7" name="Google Shape;67;g3e377d4fb75_0_0"/>
          <p:cNvSpPr txBox="1"/>
          <p:nvPr/>
        </p:nvSpPr>
        <p:spPr>
          <a:xfrm>
            <a:off x="635859" y="597386"/>
            <a:ext cx="10364400" cy="394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5F85"/>
              </a:buClr>
              <a:buSzPts val="3315"/>
              <a:buFont typeface="Arial"/>
              <a:buNone/>
            </a:pPr>
            <a:r>
              <a:rPr b="1" i="0" lang="ca-ES" sz="3315" u="none" cap="none" strike="noStrike">
                <a:solidFill>
                  <a:srgbClr val="1F497D"/>
                </a:solidFill>
                <a:latin typeface="Arial"/>
                <a:ea typeface="Arial"/>
                <a:cs typeface="Arial"/>
                <a:sym typeface="Arial"/>
              </a:rPr>
              <a:t>Exercise </a:t>
            </a:r>
            <a:r>
              <a:rPr b="1" lang="ca-ES" sz="3315">
                <a:solidFill>
                  <a:srgbClr val="1F497D"/>
                </a:solidFill>
              </a:rPr>
              <a:t>1</a:t>
            </a:r>
            <a:r>
              <a:rPr b="1" i="0" lang="ca-ES" sz="3315" u="none" cap="none" strike="noStrike">
                <a:solidFill>
                  <a:srgbClr val="1F497D"/>
                </a:solidFill>
                <a:latin typeface="Arial"/>
                <a:ea typeface="Arial"/>
                <a:cs typeface="Arial"/>
                <a:sym typeface="Arial"/>
              </a:rPr>
              <a:t> - </a:t>
            </a:r>
            <a:r>
              <a:rPr b="1" lang="ca-ES" sz="3315">
                <a:solidFill>
                  <a:srgbClr val="1F497D"/>
                </a:solidFill>
              </a:rPr>
              <a:t>Forest bathing</a:t>
            </a:r>
            <a:endParaRPr b="1" i="0" sz="3315" u="none" cap="none" strike="noStrike">
              <a:solidFill>
                <a:srgbClr val="1F497D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315"/>
              <a:buFont typeface="Arial"/>
              <a:buNone/>
            </a:pPr>
            <a:r>
              <a:rPr b="1" i="0" lang="ca-ES" sz="3315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Let’s identify one customer segment</a:t>
            </a:r>
            <a:endParaRPr b="0" i="0" sz="1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Google Shape;72;g3d6e9f24262_0_36"/>
          <p:cNvGrpSpPr/>
          <p:nvPr/>
        </p:nvGrpSpPr>
        <p:grpSpPr>
          <a:xfrm>
            <a:off x="706295" y="1658871"/>
            <a:ext cx="11183875" cy="3486427"/>
            <a:chOff x="568039" y="789710"/>
            <a:chExt cx="8007930" cy="4030085"/>
          </a:xfrm>
        </p:grpSpPr>
        <p:sp>
          <p:nvSpPr>
            <p:cNvPr id="73" name="Google Shape;73;g3d6e9f24262_0_36"/>
            <p:cNvSpPr/>
            <p:nvPr/>
          </p:nvSpPr>
          <p:spPr>
            <a:xfrm>
              <a:off x="2385724" y="789710"/>
              <a:ext cx="6190200" cy="483000"/>
            </a:xfrm>
            <a:prstGeom prst="roundRect">
              <a:avLst>
                <a:gd fmla="val 16667" name="adj"/>
              </a:avLst>
            </a:prstGeom>
            <a:solidFill>
              <a:srgbClr val="EFEFEF"/>
            </a:solidFill>
            <a:ln cap="flat" cmpd="sng" w="9525">
              <a:solidFill>
                <a:srgbClr val="32549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39675" lIns="79375" spcFirstLastPara="1" rIns="79375" wrap="square" tIns="396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15"/>
                <a:buFont typeface="Arial"/>
                <a:buNone/>
              </a:pPr>
              <a:r>
                <a:rPr b="0" i="0" lang="ca-ES" sz="1215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Small scale farmers and gardeners (Local sales)</a:t>
              </a:r>
              <a:endParaRPr b="0" i="0" sz="1215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4" name="Google Shape;74;g3d6e9f24262_0_36"/>
            <p:cNvSpPr/>
            <p:nvPr/>
          </p:nvSpPr>
          <p:spPr>
            <a:xfrm>
              <a:off x="2385655" y="1349920"/>
              <a:ext cx="6190200" cy="483000"/>
            </a:xfrm>
            <a:prstGeom prst="roundRect">
              <a:avLst>
                <a:gd fmla="val 16667" name="adj"/>
              </a:avLst>
            </a:prstGeom>
            <a:solidFill>
              <a:srgbClr val="EFEFEF"/>
            </a:solidFill>
            <a:ln cap="flat" cmpd="sng" w="9525">
              <a:solidFill>
                <a:srgbClr val="4472C4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39675" lIns="79375" spcFirstLastPara="1" rIns="79375" wrap="square" tIns="396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151"/>
                <a:buFont typeface="Arial"/>
                <a:buNone/>
              </a:pPr>
              <a:r>
                <a:rPr b="0" i="1" lang="ca-ES" sz="1151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Low revenue, in villages within the reserve, working as self-employed or small enterprises, in the agroecology sector</a:t>
              </a:r>
              <a:endParaRPr b="0" i="0" sz="1215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5" name="Google Shape;75;g3d6e9f24262_0_36"/>
            <p:cNvSpPr/>
            <p:nvPr/>
          </p:nvSpPr>
          <p:spPr>
            <a:xfrm>
              <a:off x="568039" y="4082695"/>
              <a:ext cx="3960000" cy="737100"/>
            </a:xfrm>
            <a:prstGeom prst="roundRect">
              <a:avLst>
                <a:gd fmla="val 16667" name="adj"/>
              </a:avLst>
            </a:prstGeom>
            <a:solidFill>
              <a:srgbClr val="EFEFEF"/>
            </a:solidFill>
            <a:ln cap="flat" cmpd="sng" w="9525">
              <a:solidFill>
                <a:srgbClr val="4472C4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39675" lIns="79375" spcFirstLastPara="1" rIns="79375" wrap="square" tIns="396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129"/>
                <a:buFont typeface="Arial"/>
                <a:buNone/>
              </a:pPr>
              <a:r>
                <a:rPr b="1" i="1" lang="ca-ES" sz="1129"/>
                <a:t>Gains</a:t>
              </a:r>
              <a:r>
                <a:rPr b="1" i="1" lang="ca-ES" sz="1129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: </a:t>
              </a:r>
              <a:r>
                <a:rPr b="0" i="0" lang="ca-ES" sz="1129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Pride in producing "clean food," better harvests, and saving money on fuel/external supplies.</a:t>
              </a:r>
              <a:endParaRPr b="0" i="0" sz="1215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6" name="Google Shape;76;g3d6e9f24262_0_36"/>
            <p:cNvSpPr/>
            <p:nvPr/>
          </p:nvSpPr>
          <p:spPr>
            <a:xfrm>
              <a:off x="4615969" y="4082695"/>
              <a:ext cx="3960000" cy="737100"/>
            </a:xfrm>
            <a:prstGeom prst="roundRect">
              <a:avLst>
                <a:gd fmla="val 16667" name="adj"/>
              </a:avLst>
            </a:prstGeom>
            <a:solidFill>
              <a:srgbClr val="EFEFEF"/>
            </a:solidFill>
            <a:ln cap="flat" cmpd="sng" w="9525">
              <a:solidFill>
                <a:srgbClr val="2F7FB8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39675" lIns="79375" spcFirstLastPara="1" rIns="79375" wrap="square" tIns="396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151"/>
                <a:buFont typeface="Arial"/>
                <a:buNone/>
              </a:pPr>
              <a:r>
                <a:rPr b="1" i="1" lang="ca-ES" sz="1151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Pains: </a:t>
              </a:r>
              <a:r>
                <a:rPr b="0" i="0" lang="ca-ES" sz="1151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High price of commercial organic products and the physical strain of hauling heavy bags from outside the Reserve.</a:t>
              </a:r>
              <a:endParaRPr b="0" i="0" sz="1151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7" name="Google Shape;77;g3d6e9f24262_0_36"/>
            <p:cNvSpPr/>
            <p:nvPr/>
          </p:nvSpPr>
          <p:spPr>
            <a:xfrm>
              <a:off x="2385667" y="1910106"/>
              <a:ext cx="6190200" cy="916200"/>
            </a:xfrm>
            <a:prstGeom prst="roundRect">
              <a:avLst>
                <a:gd fmla="val 16667" name="adj"/>
              </a:avLst>
            </a:prstGeom>
            <a:solidFill>
              <a:srgbClr val="EFEFEF"/>
            </a:solidFill>
            <a:ln cap="flat" cmpd="sng" w="9525">
              <a:solidFill>
                <a:srgbClr val="4472C4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39675" lIns="79375" spcFirstLastPara="1" rIns="79375" wrap="square" tIns="396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15"/>
                <a:buFont typeface="Arial"/>
                <a:buNone/>
              </a:pPr>
              <a:r>
                <a:rPr b="0" i="0" lang="ca-ES" sz="1215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They need affordable, easy-to-use crop nutrients that comply with the Reserve’s environmental protection rules.</a:t>
              </a:r>
              <a:endParaRPr b="0" i="0" sz="1215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8" name="Google Shape;78;g3d6e9f24262_0_36"/>
            <p:cNvSpPr/>
            <p:nvPr/>
          </p:nvSpPr>
          <p:spPr>
            <a:xfrm>
              <a:off x="568054" y="3434609"/>
              <a:ext cx="8007900" cy="551400"/>
            </a:xfrm>
            <a:prstGeom prst="roundRect">
              <a:avLst>
                <a:gd fmla="val 16667" name="adj"/>
              </a:avLst>
            </a:prstGeom>
            <a:solidFill>
              <a:srgbClr val="EFEFEF"/>
            </a:solidFill>
            <a:ln cap="flat" cmpd="sng" w="9525">
              <a:solidFill>
                <a:srgbClr val="4472C4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39675" lIns="79375" spcFirstLastPara="1" rIns="79375" wrap="square" tIns="396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129"/>
                <a:buFont typeface="Arial"/>
                <a:buNone/>
              </a:pPr>
              <a:r>
                <a:rPr b="1" i="1" lang="ca-ES" sz="1129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Are they satisfying this need in a different way at the moment? </a:t>
              </a:r>
              <a:r>
                <a:rPr b="0" i="0" lang="ca-ES" sz="1129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Either no (and assume a small production) or yes, by buying expensive chemical fertilizers in the city (heavy to transport) or using raw manure (smelly and full of weed seeds).</a:t>
              </a:r>
              <a:endParaRPr b="0" i="0" sz="1215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79" name="Google Shape;79;g3d6e9f24262_0_36"/>
          <p:cNvSpPr/>
          <p:nvPr/>
        </p:nvSpPr>
        <p:spPr>
          <a:xfrm>
            <a:off x="706326" y="6231469"/>
            <a:ext cx="11183700" cy="508800"/>
          </a:xfrm>
          <a:prstGeom prst="roundRect">
            <a:avLst>
              <a:gd fmla="val 16667" name="adj"/>
            </a:avLst>
          </a:prstGeom>
          <a:solidFill>
            <a:srgbClr val="EFEFEF"/>
          </a:solidFill>
          <a:ln cap="flat" cmpd="sng" w="9525">
            <a:solidFill>
              <a:srgbClr val="4472C4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39675" lIns="79375" spcFirstLastPara="1" rIns="79375" wrap="square" tIns="3967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29"/>
              <a:buFont typeface="Arial"/>
              <a:buNone/>
            </a:pPr>
            <a:r>
              <a:rPr b="1" i="1" lang="ca-ES" sz="1129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Value proposition: </a:t>
            </a:r>
            <a:r>
              <a:rPr b="0" i="0" lang="ca-ES" sz="1129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Locally produced, functional fertilizer. </a:t>
            </a:r>
            <a:r>
              <a:rPr lang="ca-ES" sz="1129"/>
              <a:t>P</a:t>
            </a:r>
            <a:r>
              <a:rPr b="0" i="0" lang="ca-ES" sz="1129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rotects water and eliminates your cost transports</a:t>
            </a:r>
            <a:r>
              <a:rPr lang="ca-ES" sz="1129"/>
              <a:t> because we bring it to your door.</a:t>
            </a:r>
            <a:endParaRPr b="0" i="0" sz="1129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0" name="Google Shape;80;g3d6e9f24262_0_36"/>
          <p:cNvSpPr/>
          <p:nvPr/>
        </p:nvSpPr>
        <p:spPr>
          <a:xfrm>
            <a:off x="706263" y="5634779"/>
            <a:ext cx="11183700" cy="508800"/>
          </a:xfrm>
          <a:prstGeom prst="roundRect">
            <a:avLst>
              <a:gd fmla="val 16667" name="adj"/>
            </a:avLst>
          </a:prstGeom>
          <a:solidFill>
            <a:srgbClr val="EFEFEF"/>
          </a:solidFill>
          <a:ln cap="flat" cmpd="sng" w="9525">
            <a:solidFill>
              <a:srgbClr val="4472C4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39675" lIns="79375" spcFirstLastPara="1" rIns="79375" wrap="square" tIns="3967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29"/>
              <a:buFont typeface="Arial"/>
              <a:buNone/>
            </a:pPr>
            <a:r>
              <a:rPr b="1" i="1" lang="ca-ES" sz="1129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What: </a:t>
            </a:r>
            <a:r>
              <a:rPr b="0" i="0" lang="ca-ES" sz="1129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Local “compost tea” kits: mesh bags filled with a mix of processed forest biomass and matured manure from the local area</a:t>
            </a:r>
            <a:endParaRPr b="0" i="0" sz="1129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1" name="Google Shape;81;g3d6e9f24262_0_36"/>
          <p:cNvSpPr txBox="1"/>
          <p:nvPr/>
        </p:nvSpPr>
        <p:spPr>
          <a:xfrm>
            <a:off x="635859" y="597386"/>
            <a:ext cx="10364400" cy="394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5F85"/>
              </a:buClr>
              <a:buSzPts val="3315"/>
              <a:buFont typeface="Arial"/>
              <a:buNone/>
            </a:pPr>
            <a:r>
              <a:rPr b="1" i="0" lang="ca-ES" sz="3315" u="none" cap="none" strike="noStrike">
                <a:solidFill>
                  <a:srgbClr val="1F497D"/>
                </a:solidFill>
                <a:latin typeface="Arial"/>
                <a:ea typeface="Arial"/>
                <a:cs typeface="Arial"/>
                <a:sym typeface="Arial"/>
              </a:rPr>
              <a:t>Exercise </a:t>
            </a:r>
            <a:r>
              <a:rPr b="1" lang="ca-ES" sz="3315">
                <a:solidFill>
                  <a:srgbClr val="1F497D"/>
                </a:solidFill>
              </a:rPr>
              <a:t>2</a:t>
            </a:r>
            <a:r>
              <a:rPr b="1" i="0" lang="ca-ES" sz="3315" u="none" cap="none" strike="noStrike">
                <a:solidFill>
                  <a:srgbClr val="1F497D"/>
                </a:solidFill>
                <a:latin typeface="Arial"/>
                <a:ea typeface="Arial"/>
                <a:cs typeface="Arial"/>
                <a:sym typeface="Arial"/>
              </a:rPr>
              <a:t> - </a:t>
            </a:r>
            <a:r>
              <a:rPr b="1" lang="ca-ES" sz="3315">
                <a:solidFill>
                  <a:srgbClr val="1F497D"/>
                </a:solidFill>
              </a:rPr>
              <a:t>Fertilizer</a:t>
            </a:r>
            <a:endParaRPr b="1" i="0" sz="3315" u="none" cap="none" strike="noStrike">
              <a:solidFill>
                <a:srgbClr val="1F497D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315"/>
              <a:buFont typeface="Arial"/>
              <a:buNone/>
            </a:pPr>
            <a:r>
              <a:rPr b="1" i="0" lang="ca-ES" sz="3315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Let’s identify one customer segment</a:t>
            </a:r>
            <a:endParaRPr b="0" i="0" sz="1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82" name="Google Shape;82;g3d6e9f24262_0_36"/>
          <p:cNvGrpSpPr/>
          <p:nvPr/>
        </p:nvGrpSpPr>
        <p:grpSpPr>
          <a:xfrm>
            <a:off x="706284" y="1658871"/>
            <a:ext cx="11183864" cy="2184048"/>
            <a:chOff x="568031" y="789710"/>
            <a:chExt cx="8007922" cy="2524619"/>
          </a:xfrm>
        </p:grpSpPr>
        <p:sp>
          <p:nvSpPr>
            <p:cNvPr id="83" name="Google Shape;83;g3d6e9f24262_0_36"/>
            <p:cNvSpPr/>
            <p:nvPr/>
          </p:nvSpPr>
          <p:spPr>
            <a:xfrm>
              <a:off x="568037" y="789710"/>
              <a:ext cx="1718100" cy="483000"/>
            </a:xfrm>
            <a:prstGeom prst="roundRect">
              <a:avLst>
                <a:gd fmla="val 16667" name="adj"/>
              </a:avLst>
            </a:prstGeom>
            <a:solidFill>
              <a:srgbClr val="274E13"/>
            </a:solidFill>
            <a:ln>
              <a:noFill/>
            </a:ln>
          </p:spPr>
          <p:txBody>
            <a:bodyPr anchorCtr="0" anchor="ctr" bIns="39675" lIns="79375" spcFirstLastPara="1" rIns="79375" wrap="square" tIns="39675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535"/>
                <a:buFont typeface="Arial"/>
                <a:buNone/>
              </a:pPr>
              <a:r>
                <a:rPr b="1" i="0" lang="ca-ES" sz="1535" u="none" cap="none" strike="noStrike">
                  <a:solidFill>
                    <a:srgbClr val="FFFFFF"/>
                  </a:solidFill>
                  <a:latin typeface="Arial"/>
                  <a:ea typeface="Arial"/>
                  <a:cs typeface="Arial"/>
                  <a:sym typeface="Arial"/>
                </a:rPr>
                <a:t>Name</a:t>
              </a:r>
              <a:endParaRPr b="0" i="0" sz="1215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4" name="Google Shape;84;g3d6e9f24262_0_36"/>
            <p:cNvSpPr/>
            <p:nvPr/>
          </p:nvSpPr>
          <p:spPr>
            <a:xfrm>
              <a:off x="568031" y="1349920"/>
              <a:ext cx="1718100" cy="483000"/>
            </a:xfrm>
            <a:prstGeom prst="roundRect">
              <a:avLst>
                <a:gd fmla="val 16667" name="adj"/>
              </a:avLst>
            </a:prstGeom>
            <a:solidFill>
              <a:srgbClr val="274E13"/>
            </a:solidFill>
            <a:ln>
              <a:noFill/>
            </a:ln>
          </p:spPr>
          <p:txBody>
            <a:bodyPr anchorCtr="0" anchor="ctr" bIns="43850" lIns="87725" spcFirstLastPara="1" rIns="87725" wrap="square" tIns="4385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343"/>
                <a:buFont typeface="Arial"/>
                <a:buNone/>
              </a:pPr>
              <a:r>
                <a:rPr b="1" i="0" lang="ca-ES" sz="1343" u="none" cap="none" strike="noStrike">
                  <a:solidFill>
                    <a:srgbClr val="FFFFFF"/>
                  </a:solidFill>
                  <a:latin typeface="Arial"/>
                  <a:ea typeface="Arial"/>
                  <a:cs typeface="Arial"/>
                  <a:sym typeface="Arial"/>
                </a:rPr>
                <a:t>How are they?</a:t>
              </a:r>
              <a:endParaRPr b="0" i="0" sz="1215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5" name="Google Shape;85;g3d6e9f24262_0_36"/>
            <p:cNvSpPr/>
            <p:nvPr/>
          </p:nvSpPr>
          <p:spPr>
            <a:xfrm>
              <a:off x="568053" y="2913229"/>
              <a:ext cx="8007900" cy="401100"/>
            </a:xfrm>
            <a:prstGeom prst="roundRect">
              <a:avLst>
                <a:gd fmla="val 16667" name="adj"/>
              </a:avLst>
            </a:prstGeom>
            <a:solidFill>
              <a:srgbClr val="274E13"/>
            </a:solidFill>
            <a:ln>
              <a:noFill/>
            </a:ln>
          </p:spPr>
          <p:txBody>
            <a:bodyPr anchorCtr="0" anchor="ctr" bIns="43850" lIns="87725" spcFirstLastPara="1" rIns="87725" wrap="square" tIns="4385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727"/>
                <a:buFont typeface="Arial"/>
                <a:buNone/>
              </a:pPr>
              <a:r>
                <a:rPr b="1" i="0" lang="ca-ES" sz="1727" u="none" cap="none" strike="noStrike">
                  <a:solidFill>
                    <a:srgbClr val="FFFFFF"/>
                  </a:solidFill>
                  <a:latin typeface="Arial"/>
                  <a:ea typeface="Arial"/>
                  <a:cs typeface="Arial"/>
                  <a:sym typeface="Arial"/>
                </a:rPr>
                <a:t>Characteristics</a:t>
              </a:r>
              <a:endParaRPr b="0" i="0" sz="1215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6" name="Google Shape;86;g3d6e9f24262_0_36"/>
            <p:cNvSpPr/>
            <p:nvPr/>
          </p:nvSpPr>
          <p:spPr>
            <a:xfrm>
              <a:off x="568050" y="1910106"/>
              <a:ext cx="1718100" cy="916200"/>
            </a:xfrm>
            <a:prstGeom prst="roundRect">
              <a:avLst>
                <a:gd fmla="val 16667" name="adj"/>
              </a:avLst>
            </a:prstGeom>
            <a:solidFill>
              <a:srgbClr val="274E13"/>
            </a:solidFill>
            <a:ln>
              <a:noFill/>
            </a:ln>
          </p:spPr>
          <p:txBody>
            <a:bodyPr anchorCtr="0" anchor="ctr" bIns="43850" lIns="87725" spcFirstLastPara="1" rIns="87725" wrap="square" tIns="4385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343"/>
                <a:buFont typeface="Arial"/>
                <a:buNone/>
              </a:pPr>
              <a:r>
                <a:rPr b="1" i="0" lang="ca-ES" sz="1343" u="none" cap="none" strike="noStrike">
                  <a:solidFill>
                    <a:srgbClr val="FFFFFF"/>
                  </a:solidFill>
                  <a:latin typeface="Arial"/>
                  <a:ea typeface="Arial"/>
                  <a:cs typeface="Arial"/>
                  <a:sym typeface="Arial"/>
                </a:rPr>
                <a:t>Need: why do they buy?</a:t>
              </a:r>
              <a:endParaRPr b="0" i="0" sz="1215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87" name="Google Shape;87;g3d6e9f24262_0_36"/>
          <p:cNvSpPr/>
          <p:nvPr/>
        </p:nvSpPr>
        <p:spPr>
          <a:xfrm>
            <a:off x="706250" y="5227885"/>
            <a:ext cx="11183700" cy="346800"/>
          </a:xfrm>
          <a:prstGeom prst="roundRect">
            <a:avLst>
              <a:gd fmla="val 16667" name="adj"/>
            </a:avLst>
          </a:prstGeom>
          <a:solidFill>
            <a:srgbClr val="274E13"/>
          </a:solidFill>
          <a:ln>
            <a:noFill/>
          </a:ln>
        </p:spPr>
        <p:txBody>
          <a:bodyPr anchorCtr="0" anchor="ctr" bIns="43850" lIns="87725" spcFirstLastPara="1" rIns="87725" wrap="square" tIns="438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27"/>
              <a:buFont typeface="Arial"/>
              <a:buNone/>
            </a:pPr>
            <a:r>
              <a:rPr b="1" i="0" lang="ca-ES" sz="1727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Characteristics of the product or service</a:t>
            </a:r>
            <a:endParaRPr b="0" i="0" sz="1215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2" name="Google Shape;92;g3d6e9f24262_0_54"/>
          <p:cNvGrpSpPr/>
          <p:nvPr/>
        </p:nvGrpSpPr>
        <p:grpSpPr>
          <a:xfrm>
            <a:off x="706284" y="1658871"/>
            <a:ext cx="11183886" cy="3486427"/>
            <a:chOff x="568031" y="789710"/>
            <a:chExt cx="8007938" cy="4030085"/>
          </a:xfrm>
        </p:grpSpPr>
        <p:sp>
          <p:nvSpPr>
            <p:cNvPr id="93" name="Google Shape;93;g3d6e9f24262_0_54"/>
            <p:cNvSpPr/>
            <p:nvPr/>
          </p:nvSpPr>
          <p:spPr>
            <a:xfrm>
              <a:off x="568037" y="789710"/>
              <a:ext cx="1718100" cy="483000"/>
            </a:xfrm>
            <a:prstGeom prst="roundRect">
              <a:avLst>
                <a:gd fmla="val 16667" name="adj"/>
              </a:avLst>
            </a:prstGeom>
            <a:solidFill>
              <a:srgbClr val="274E13"/>
            </a:solidFill>
            <a:ln>
              <a:noFill/>
            </a:ln>
          </p:spPr>
          <p:txBody>
            <a:bodyPr anchorCtr="0" anchor="ctr" bIns="39675" lIns="79375" spcFirstLastPara="1" rIns="79375" wrap="square" tIns="39675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535"/>
                <a:buFont typeface="Arial"/>
                <a:buNone/>
              </a:pPr>
              <a:r>
                <a:rPr b="1" i="0" lang="ca-ES" sz="1535" u="none" cap="none" strike="noStrike">
                  <a:solidFill>
                    <a:srgbClr val="FFFFFF"/>
                  </a:solidFill>
                  <a:latin typeface="Arial"/>
                  <a:ea typeface="Arial"/>
                  <a:cs typeface="Arial"/>
                  <a:sym typeface="Arial"/>
                </a:rPr>
                <a:t>Name</a:t>
              </a:r>
              <a:endParaRPr b="0" i="0" sz="1215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4" name="Google Shape;94;g3d6e9f24262_0_54"/>
            <p:cNvSpPr/>
            <p:nvPr/>
          </p:nvSpPr>
          <p:spPr>
            <a:xfrm>
              <a:off x="2385724" y="789710"/>
              <a:ext cx="6190200" cy="483000"/>
            </a:xfrm>
            <a:prstGeom prst="roundRect">
              <a:avLst>
                <a:gd fmla="val 16667" name="adj"/>
              </a:avLst>
            </a:prstGeom>
            <a:solidFill>
              <a:srgbClr val="EFEFEF"/>
            </a:solidFill>
            <a:ln cap="flat" cmpd="sng" w="9525">
              <a:solidFill>
                <a:srgbClr val="32549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39675" lIns="79375" spcFirstLastPara="1" rIns="79375" wrap="square" tIns="396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15"/>
                <a:buFont typeface="Arial"/>
                <a:buNone/>
              </a:pPr>
              <a:r>
                <a:rPr b="0" i="0" lang="ca-ES" sz="1215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Corporate agri-food producers</a:t>
              </a:r>
              <a:endParaRPr b="0" i="0" sz="1215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5" name="Google Shape;95;g3d6e9f24262_0_54"/>
            <p:cNvSpPr/>
            <p:nvPr/>
          </p:nvSpPr>
          <p:spPr>
            <a:xfrm>
              <a:off x="568031" y="1349920"/>
              <a:ext cx="1718100" cy="483000"/>
            </a:xfrm>
            <a:prstGeom prst="roundRect">
              <a:avLst>
                <a:gd fmla="val 16667" name="adj"/>
              </a:avLst>
            </a:prstGeom>
            <a:solidFill>
              <a:srgbClr val="274E13"/>
            </a:solidFill>
            <a:ln>
              <a:noFill/>
            </a:ln>
          </p:spPr>
          <p:txBody>
            <a:bodyPr anchorCtr="0" anchor="ctr" bIns="43850" lIns="87725" spcFirstLastPara="1" rIns="87725" wrap="square" tIns="4385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343"/>
                <a:buFont typeface="Arial"/>
                <a:buNone/>
              </a:pPr>
              <a:r>
                <a:rPr b="1" i="0" lang="ca-ES" sz="1343" u="none" cap="none" strike="noStrike">
                  <a:solidFill>
                    <a:srgbClr val="FFFFFF"/>
                  </a:solidFill>
                  <a:latin typeface="Arial"/>
                  <a:ea typeface="Arial"/>
                  <a:cs typeface="Arial"/>
                  <a:sym typeface="Arial"/>
                </a:rPr>
                <a:t>How are they?</a:t>
              </a:r>
              <a:endParaRPr b="0" i="0" sz="1215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6" name="Google Shape;96;g3d6e9f24262_0_54"/>
            <p:cNvSpPr/>
            <p:nvPr/>
          </p:nvSpPr>
          <p:spPr>
            <a:xfrm>
              <a:off x="2385655" y="1349920"/>
              <a:ext cx="6190200" cy="483000"/>
            </a:xfrm>
            <a:prstGeom prst="roundRect">
              <a:avLst>
                <a:gd fmla="val 16667" name="adj"/>
              </a:avLst>
            </a:prstGeom>
            <a:solidFill>
              <a:srgbClr val="EFEFEF"/>
            </a:solidFill>
            <a:ln cap="flat" cmpd="sng" w="9525">
              <a:solidFill>
                <a:srgbClr val="4472C4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39675" lIns="79375" spcFirstLastPara="1" rIns="79375" wrap="square" tIns="396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151"/>
                <a:buFont typeface="Arial"/>
                <a:buNone/>
              </a:pPr>
              <a:r>
                <a:rPr b="0" i="1" lang="ca-ES" sz="1151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Large budgets, located outside the reserve (regional/national), driven by CSR policies.</a:t>
              </a:r>
              <a:endParaRPr b="0" i="0" sz="1215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7" name="Google Shape;97;g3d6e9f24262_0_54"/>
            <p:cNvSpPr/>
            <p:nvPr/>
          </p:nvSpPr>
          <p:spPr>
            <a:xfrm>
              <a:off x="568039" y="4082695"/>
              <a:ext cx="3960000" cy="737100"/>
            </a:xfrm>
            <a:prstGeom prst="roundRect">
              <a:avLst>
                <a:gd fmla="val 16667" name="adj"/>
              </a:avLst>
            </a:prstGeom>
            <a:solidFill>
              <a:srgbClr val="EFEFEF"/>
            </a:solidFill>
            <a:ln cap="flat" cmpd="sng" w="9525">
              <a:solidFill>
                <a:srgbClr val="4472C4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39675" lIns="79375" spcFirstLastPara="1" rIns="79375" wrap="square" tIns="396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129"/>
                <a:buFont typeface="Arial"/>
                <a:buNone/>
              </a:pPr>
              <a:r>
                <a:rPr b="1" i="1" lang="ca-ES" sz="1129"/>
                <a:t>Gains</a:t>
              </a:r>
              <a:r>
                <a:rPr b="1" i="1" lang="ca-ES" sz="1129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: </a:t>
              </a:r>
              <a:r>
                <a:rPr b="0" i="0" lang="ca-ES" sz="1129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High-quality sustainability reports, positive PR, and "certified sustainable" labeling on their export products.</a:t>
              </a:r>
              <a:endParaRPr b="0" i="0" sz="1215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8" name="Google Shape;98;g3d6e9f24262_0_54"/>
            <p:cNvSpPr/>
            <p:nvPr/>
          </p:nvSpPr>
          <p:spPr>
            <a:xfrm>
              <a:off x="4615969" y="4082695"/>
              <a:ext cx="3960000" cy="737100"/>
            </a:xfrm>
            <a:prstGeom prst="roundRect">
              <a:avLst>
                <a:gd fmla="val 16667" name="adj"/>
              </a:avLst>
            </a:prstGeom>
            <a:solidFill>
              <a:srgbClr val="EFEFEF"/>
            </a:solidFill>
            <a:ln cap="flat" cmpd="sng" w="9525">
              <a:solidFill>
                <a:srgbClr val="2F7FB8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39675" lIns="79375" spcFirstLastPara="1" rIns="79375" wrap="square" tIns="396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151"/>
                <a:buFont typeface="Arial"/>
                <a:buNone/>
              </a:pPr>
              <a:r>
                <a:rPr b="1" i="1" lang="ca-ES" sz="1151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Pains: </a:t>
              </a:r>
              <a:r>
                <a:rPr b="0" i="0" lang="ca-ES" sz="1151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"Greenwashing" accusations, rising costs of carbon offsets, and pressure from retail chains (like Lidl) to prove biodiversity protection.</a:t>
              </a:r>
              <a:endParaRPr b="0" i="0" sz="1151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9" name="Google Shape;99;g3d6e9f24262_0_54"/>
            <p:cNvSpPr/>
            <p:nvPr/>
          </p:nvSpPr>
          <p:spPr>
            <a:xfrm>
              <a:off x="568053" y="2913229"/>
              <a:ext cx="8007900" cy="401100"/>
            </a:xfrm>
            <a:prstGeom prst="roundRect">
              <a:avLst>
                <a:gd fmla="val 16667" name="adj"/>
              </a:avLst>
            </a:prstGeom>
            <a:solidFill>
              <a:srgbClr val="274E13"/>
            </a:solidFill>
            <a:ln>
              <a:noFill/>
            </a:ln>
          </p:spPr>
          <p:txBody>
            <a:bodyPr anchorCtr="0" anchor="ctr" bIns="43850" lIns="87725" spcFirstLastPara="1" rIns="87725" wrap="square" tIns="4385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727"/>
                <a:buFont typeface="Arial"/>
                <a:buNone/>
              </a:pPr>
              <a:r>
                <a:rPr b="1" i="0" lang="ca-ES" sz="1727" u="none" cap="none" strike="noStrike">
                  <a:solidFill>
                    <a:srgbClr val="FFFFFF"/>
                  </a:solidFill>
                  <a:latin typeface="Arial"/>
                  <a:ea typeface="Arial"/>
                  <a:cs typeface="Arial"/>
                  <a:sym typeface="Arial"/>
                </a:rPr>
                <a:t>Characteristics</a:t>
              </a:r>
              <a:endParaRPr b="0" i="0" sz="1215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0" name="Google Shape;100;g3d6e9f24262_0_54"/>
            <p:cNvSpPr/>
            <p:nvPr/>
          </p:nvSpPr>
          <p:spPr>
            <a:xfrm>
              <a:off x="568050" y="1910106"/>
              <a:ext cx="1718100" cy="916200"/>
            </a:xfrm>
            <a:prstGeom prst="roundRect">
              <a:avLst>
                <a:gd fmla="val 16667" name="adj"/>
              </a:avLst>
            </a:prstGeom>
            <a:solidFill>
              <a:srgbClr val="274E13"/>
            </a:solidFill>
            <a:ln>
              <a:noFill/>
            </a:ln>
          </p:spPr>
          <p:txBody>
            <a:bodyPr anchorCtr="0" anchor="ctr" bIns="43850" lIns="87725" spcFirstLastPara="1" rIns="87725" wrap="square" tIns="4385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343"/>
                <a:buFont typeface="Arial"/>
                <a:buNone/>
              </a:pPr>
              <a:r>
                <a:rPr b="1" i="0" lang="ca-ES" sz="1343" u="none" cap="none" strike="noStrike">
                  <a:solidFill>
                    <a:srgbClr val="FFFFFF"/>
                  </a:solidFill>
                  <a:latin typeface="Arial"/>
                  <a:ea typeface="Arial"/>
                  <a:cs typeface="Arial"/>
                  <a:sym typeface="Arial"/>
                </a:rPr>
                <a:t>Need: why do they buy?</a:t>
              </a:r>
              <a:endParaRPr b="0" i="0" sz="1215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1" name="Google Shape;101;g3d6e9f24262_0_54"/>
            <p:cNvSpPr/>
            <p:nvPr/>
          </p:nvSpPr>
          <p:spPr>
            <a:xfrm>
              <a:off x="2385667" y="1910106"/>
              <a:ext cx="6190200" cy="916200"/>
            </a:xfrm>
            <a:prstGeom prst="roundRect">
              <a:avLst>
                <a:gd fmla="val 16667" name="adj"/>
              </a:avLst>
            </a:prstGeom>
            <a:solidFill>
              <a:srgbClr val="EFEFEF"/>
            </a:solidFill>
            <a:ln cap="flat" cmpd="sng" w="9525">
              <a:solidFill>
                <a:srgbClr val="4472C4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39675" lIns="79375" spcFirstLastPara="1" rIns="79375" wrap="square" tIns="396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15"/>
                <a:buFont typeface="Arial"/>
                <a:buNone/>
              </a:pPr>
              <a:r>
                <a:rPr b="0" i="0" lang="ca-ES" sz="1215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They need to meet strict ESG (Environmental, Social, and Governance) targets and reduce their Scope 3 carbon emissions. Buying fertilizer from a Biosphere Reserve gives them a powerful "green" story for their shareholders and customers.</a:t>
              </a:r>
              <a:endParaRPr b="0" i="0" sz="1215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2" name="Google Shape;102;g3d6e9f24262_0_54"/>
            <p:cNvSpPr/>
            <p:nvPr/>
          </p:nvSpPr>
          <p:spPr>
            <a:xfrm>
              <a:off x="568054" y="3434609"/>
              <a:ext cx="8007900" cy="551400"/>
            </a:xfrm>
            <a:prstGeom prst="roundRect">
              <a:avLst>
                <a:gd fmla="val 16667" name="adj"/>
              </a:avLst>
            </a:prstGeom>
            <a:solidFill>
              <a:srgbClr val="EFEFEF"/>
            </a:solidFill>
            <a:ln cap="flat" cmpd="sng" w="9525">
              <a:solidFill>
                <a:srgbClr val="4472C4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39675" lIns="79375" spcFirstLastPara="1" rIns="79375" wrap="square" tIns="396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129"/>
                <a:buFont typeface="Arial"/>
                <a:buNone/>
              </a:pPr>
              <a:r>
                <a:rPr b="1" i="1" lang="ca-ES" sz="1129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Are they satisfying this need in a different way at the moment? </a:t>
              </a:r>
              <a:r>
                <a:rPr b="0" i="0" lang="ca-ES" sz="1129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Yes, by buying industrial "green-labeled" fertilizers or purchasing carbon credits from international projects that have no local impact.</a:t>
              </a:r>
              <a:endParaRPr b="0" i="0" sz="1215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03" name="Google Shape;103;g3d6e9f24262_0_54"/>
          <p:cNvSpPr/>
          <p:nvPr/>
        </p:nvSpPr>
        <p:spPr>
          <a:xfrm>
            <a:off x="706326" y="6231469"/>
            <a:ext cx="11183700" cy="508800"/>
          </a:xfrm>
          <a:prstGeom prst="roundRect">
            <a:avLst>
              <a:gd fmla="val 16667" name="adj"/>
            </a:avLst>
          </a:prstGeom>
          <a:solidFill>
            <a:srgbClr val="EFEFEF"/>
          </a:solidFill>
          <a:ln cap="flat" cmpd="sng" w="9525">
            <a:solidFill>
              <a:srgbClr val="4472C4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39675" lIns="79375" spcFirstLastPara="1" rIns="79375" wrap="square" tIns="3967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29"/>
              <a:buFont typeface="Arial"/>
              <a:buNone/>
            </a:pPr>
            <a:r>
              <a:rPr b="1" i="1" lang="ca-ES" sz="1129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Value proposition: </a:t>
            </a:r>
            <a:r>
              <a:rPr b="0" i="0" lang="ca-ES" sz="1129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Locally produced, functional, protects water and regenerates ecosystems in biosphere reserve..</a:t>
            </a:r>
            <a:endParaRPr b="0" i="0" sz="1129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4" name="Google Shape;104;g3d6e9f24262_0_54"/>
          <p:cNvSpPr/>
          <p:nvPr/>
        </p:nvSpPr>
        <p:spPr>
          <a:xfrm>
            <a:off x="706250" y="5227885"/>
            <a:ext cx="11183700" cy="346800"/>
          </a:xfrm>
          <a:prstGeom prst="roundRect">
            <a:avLst>
              <a:gd fmla="val 16667" name="adj"/>
            </a:avLst>
          </a:prstGeom>
          <a:solidFill>
            <a:srgbClr val="274E13"/>
          </a:solidFill>
          <a:ln>
            <a:noFill/>
          </a:ln>
        </p:spPr>
        <p:txBody>
          <a:bodyPr anchorCtr="0" anchor="ctr" bIns="43850" lIns="87725" spcFirstLastPara="1" rIns="87725" wrap="square" tIns="438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27"/>
              <a:buFont typeface="Arial"/>
              <a:buNone/>
            </a:pPr>
            <a:r>
              <a:rPr b="1" i="0" lang="ca-ES" sz="1727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Characteristics of the product or service</a:t>
            </a:r>
            <a:endParaRPr b="0" i="0" sz="1215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5" name="Google Shape;105;g3d6e9f24262_0_54"/>
          <p:cNvSpPr/>
          <p:nvPr/>
        </p:nvSpPr>
        <p:spPr>
          <a:xfrm>
            <a:off x="706263" y="5634779"/>
            <a:ext cx="11183700" cy="508800"/>
          </a:xfrm>
          <a:prstGeom prst="roundRect">
            <a:avLst>
              <a:gd fmla="val 16667" name="adj"/>
            </a:avLst>
          </a:prstGeom>
          <a:solidFill>
            <a:srgbClr val="EFEFEF"/>
          </a:solidFill>
          <a:ln cap="flat" cmpd="sng" w="9525">
            <a:solidFill>
              <a:srgbClr val="4472C4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39675" lIns="79375" spcFirstLastPara="1" rIns="79375" wrap="square" tIns="3967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29"/>
              <a:buFont typeface="Arial"/>
              <a:buNone/>
            </a:pPr>
            <a:r>
              <a:rPr b="1" i="1" lang="ca-ES" sz="1129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What: </a:t>
            </a:r>
            <a:r>
              <a:rPr lang="ca-ES" sz="1129"/>
              <a:t>Ecological </a:t>
            </a:r>
            <a:r>
              <a:rPr b="0" i="0" lang="ca-ES" sz="1129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fertiliser and impact certificate: verified report of climate and environmental impact.</a:t>
            </a:r>
            <a:endParaRPr b="0" i="0" sz="1129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6" name="Google Shape;106;g3d6e9f24262_0_54"/>
          <p:cNvSpPr txBox="1"/>
          <p:nvPr/>
        </p:nvSpPr>
        <p:spPr>
          <a:xfrm>
            <a:off x="635859" y="597386"/>
            <a:ext cx="10364400" cy="394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5F85"/>
              </a:buClr>
              <a:buSzPts val="3315"/>
              <a:buFont typeface="Arial"/>
              <a:buNone/>
            </a:pPr>
            <a:r>
              <a:rPr b="1" i="0" lang="ca-ES" sz="3315" u="none" cap="none" strike="noStrike">
                <a:solidFill>
                  <a:srgbClr val="1F497D"/>
                </a:solidFill>
                <a:latin typeface="Arial"/>
                <a:ea typeface="Arial"/>
                <a:cs typeface="Arial"/>
                <a:sym typeface="Arial"/>
              </a:rPr>
              <a:t>Exercise </a:t>
            </a:r>
            <a:r>
              <a:rPr b="1" lang="ca-ES" sz="3315">
                <a:solidFill>
                  <a:srgbClr val="1F497D"/>
                </a:solidFill>
              </a:rPr>
              <a:t>2</a:t>
            </a:r>
            <a:r>
              <a:rPr b="1" i="0" lang="ca-ES" sz="3315" u="none" cap="none" strike="noStrike">
                <a:solidFill>
                  <a:srgbClr val="1F497D"/>
                </a:solidFill>
                <a:latin typeface="Arial"/>
                <a:ea typeface="Arial"/>
                <a:cs typeface="Arial"/>
                <a:sym typeface="Arial"/>
              </a:rPr>
              <a:t> - </a:t>
            </a:r>
            <a:r>
              <a:rPr b="1" lang="ca-ES" sz="3315">
                <a:solidFill>
                  <a:srgbClr val="1F497D"/>
                </a:solidFill>
              </a:rPr>
              <a:t>Fertilizer</a:t>
            </a:r>
            <a:endParaRPr b="1" i="0" sz="3315" u="none" cap="none" strike="noStrike">
              <a:solidFill>
                <a:srgbClr val="1F497D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315"/>
              <a:buFont typeface="Arial"/>
              <a:buNone/>
            </a:pPr>
            <a:r>
              <a:rPr b="1" i="0" lang="ca-ES" sz="3315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Let’s identify one customer segment</a:t>
            </a:r>
            <a:endParaRPr b="0" i="0" sz="1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Tema de Office">
  <a:themeElements>
    <a:clrScheme name="Tema de 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Tema de Office">
  <a:themeElements>
    <a:clrScheme name="Tema de 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327DE10F7908A4CBFC56A0A35B3AC7B" ma:contentTypeVersion="8" ma:contentTypeDescription="Crea un document nou" ma:contentTypeScope="" ma:versionID="f6d6e7971d81cc794f19f2b89b0251bf">
  <xsd:schema xmlns:xsd="http://www.w3.org/2001/XMLSchema" xmlns:xs="http://www.w3.org/2001/XMLSchema" xmlns:p="http://schemas.microsoft.com/office/2006/metadata/properties" xmlns:ns2="8d32a48b-ef71-4dcc-b707-5be36c684fff" xmlns:ns3="7bee3feb-936e-459e-ad8a-ed52de7fbc82" targetNamespace="http://schemas.microsoft.com/office/2006/metadata/properties" ma:root="true" ma:fieldsID="4adfbb077b9a4e8d81e6b2a671708974" ns2:_="" ns3:_="">
    <xsd:import namespace="8d32a48b-ef71-4dcc-b707-5be36c684fff"/>
    <xsd:import namespace="7bee3feb-936e-459e-ad8a-ed52de7fbc8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3:MediaServiceDateTaken" minOccurs="0"/>
                <xsd:element ref="ns3:MediaServiceGenerationTime" minOccurs="0"/>
                <xsd:element ref="ns3:MediaServiceEventHashCode" minOccurs="0"/>
                <xsd:element ref="ns3:MediaLengthInSeconds" minOccurs="0"/>
                <xsd:element ref="ns3:lcf76f155ced4ddcb4097134ff3c332f" minOccurs="0"/>
                <xsd:element ref="ns3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d32a48b-ef71-4dcc-b707-5be36c684ff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bee3feb-936e-459e-ad8a-ed52de7fbc82" elementFormDefault="qualified">
    <xsd:import namespace="http://schemas.microsoft.com/office/2006/documentManagement/types"/>
    <xsd:import namespace="http://schemas.microsoft.com/office/infopath/2007/PartnerControls"/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7" nillable="true" ma:taxonomy="true" ma:internalName="lcf76f155ced4ddcb4097134ff3c332f" ma:taxonomyFieldName="MediaServiceImageTags" ma:displayName="Etiquetes de la imatge" ma:readOnly="false" ma:fieldId="{5cf76f15-5ced-4ddc-b409-7134ff3c332f}" ma:taxonomyMulti="true" ma:sspId="d19f90c4-00d9-45b7-bc62-04f95cbe7a8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us de contingut"/>
        <xsd:element ref="dc:title" minOccurs="0" maxOccurs="1" ma:index="4" ma:displayName="Títo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7bee3feb-936e-459e-ad8a-ed52de7fbc82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32F78B7F-68A9-4D8C-AACF-42355556E410}"/>
</file>

<file path=customXml/itemProps2.xml><?xml version="1.0" encoding="utf-8"?>
<ds:datastoreItem xmlns:ds="http://schemas.openxmlformats.org/officeDocument/2006/customXml" ds:itemID="{AB5C381F-2A3A-49E2-B0BC-5534311071C2}"/>
</file>

<file path=customXml/itemProps3.xml><?xml version="1.0" encoding="utf-8"?>
<ds:datastoreItem xmlns:ds="http://schemas.openxmlformats.org/officeDocument/2006/customXml" ds:itemID="{FBEBDB72-E323-43F5-9E21-2CE1006D16F4}"/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Andrea Lizana</dc:creator>
  <dcterms:created xsi:type="dcterms:W3CDTF">2022-06-09T08:32:30Z</dcterms:creat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0x0101000327DE10F7908A4CBFC56A0A35B3AC7B</vt:lpwstr>
  </property>
  <property fmtid="{D5CDD505-2E9C-101B-9397-08002B2CF9AE}" pid="3" name="HiddenSlides">
    <vt:r8>1</vt:r8>
  </property>
  <property fmtid="{D5CDD505-2E9C-101B-9397-08002B2CF9AE}" pid="4" name="MediaServiceImageTags">
    <vt:lpwstr/>
  </property>
  <property fmtid="{D5CDD505-2E9C-101B-9397-08002B2CF9AE}" pid="5" name="Notes">
    <vt:r8>1</vt:r8>
  </property>
  <property fmtid="{D5CDD505-2E9C-101B-9397-08002B2CF9AE}" pid="6" name="PresentationFormat">
    <vt:lpwstr>Personalizado</vt:lpwstr>
  </property>
  <property fmtid="{D5CDD505-2E9C-101B-9397-08002B2CF9AE}" pid="7" name="Slides">
    <vt:r8>38</vt:r8>
  </property>
</Properties>
</file>